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0"/>
  </p:notesMasterIdLst>
  <p:sldIdLst>
    <p:sldId id="256" r:id="rId2"/>
    <p:sldId id="257" r:id="rId3"/>
    <p:sldId id="258" r:id="rId4"/>
    <p:sldId id="267"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0059"/>
    <a:srgbClr val="5B1E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4" d="100"/>
          <a:sy n="114" d="100"/>
        </p:scale>
        <p:origin x="156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AppData\Roaming\Microsoft\Excel\Responses%20Current%20(version%201).xlsb"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POSCOMPANYDRIVE\Public\POS%20Company%20Drive\CO%20Scotland\Surveys\Author%20Survey%20October%202017\Author%20survey%20data\Responses%20Current%203.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B10059"/>
            </a:solidFill>
            <a:ln>
              <a:noFill/>
            </a:ln>
            <a:effectLst/>
          </c:spPr>
          <c:invertIfNegative val="0"/>
          <c:cat>
            <c:strRef>
              <c:f>Data!$J$252:$J$256</c:f>
              <c:strCache>
                <c:ptCount val="5"/>
                <c:pt idx="0">
                  <c:v>Only praise</c:v>
                </c:pt>
                <c:pt idx="1">
                  <c:v>Mostly praise</c:v>
                </c:pt>
                <c:pt idx="2">
                  <c:v>Equal parts praise and criticism</c:v>
                </c:pt>
                <c:pt idx="3">
                  <c:v>Mostly criticism</c:v>
                </c:pt>
                <c:pt idx="4">
                  <c:v>Only Criticism</c:v>
                </c:pt>
              </c:strCache>
            </c:strRef>
          </c:cat>
          <c:val>
            <c:numRef>
              <c:f>Data!$L$252:$L$256</c:f>
              <c:numCache>
                <c:formatCode>0%</c:formatCode>
                <c:ptCount val="5"/>
                <c:pt idx="0">
                  <c:v>0.49795918367346936</c:v>
                </c:pt>
                <c:pt idx="1">
                  <c:v>0.14285714285714285</c:v>
                </c:pt>
                <c:pt idx="2">
                  <c:v>0.13469387755102041</c:v>
                </c:pt>
                <c:pt idx="3">
                  <c:v>0.16326530612244897</c:v>
                </c:pt>
                <c:pt idx="4">
                  <c:v>6.1224489795918366E-2</c:v>
                </c:pt>
              </c:numCache>
            </c:numRef>
          </c:val>
          <c:extLst>
            <c:ext xmlns:c16="http://schemas.microsoft.com/office/drawing/2014/chart" uri="{C3380CC4-5D6E-409C-BE32-E72D297353CC}">
              <c16:uniqueId val="{00000000-7097-423E-B65E-170AF469D8C2}"/>
            </c:ext>
          </c:extLst>
        </c:ser>
        <c:dLbls>
          <c:showLegendKey val="0"/>
          <c:showVal val="0"/>
          <c:showCatName val="0"/>
          <c:showSerName val="0"/>
          <c:showPercent val="0"/>
          <c:showBubbleSize val="0"/>
        </c:dLbls>
        <c:gapWidth val="219"/>
        <c:overlap val="-27"/>
        <c:axId val="985157616"/>
        <c:axId val="985164832"/>
      </c:barChart>
      <c:catAx>
        <c:axId val="985157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5B1E45"/>
                </a:solidFill>
                <a:latin typeface="+mn-lt"/>
                <a:ea typeface="+mn-ea"/>
                <a:cs typeface="+mn-cs"/>
              </a:defRPr>
            </a:pPr>
            <a:endParaRPr lang="en-US"/>
          </a:p>
        </c:txPr>
        <c:crossAx val="985164832"/>
        <c:crosses val="autoZero"/>
        <c:auto val="1"/>
        <c:lblAlgn val="ctr"/>
        <c:lblOffset val="100"/>
        <c:noMultiLvlLbl val="0"/>
      </c:catAx>
      <c:valAx>
        <c:axId val="985164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800" baseline="0" dirty="0">
                    <a:solidFill>
                      <a:srgbClr val="5B1E45"/>
                    </a:solidFill>
                  </a:rPr>
                  <a:t>% of total responses</a:t>
                </a:r>
              </a:p>
            </c:rich>
          </c:tx>
          <c:layout>
            <c:manualLayout>
              <c:xMode val="edge"/>
              <c:yMode val="edge"/>
              <c:x val="1.8017762451142793E-3"/>
              <c:y val="0.2008252919363872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5B1E45"/>
                </a:solidFill>
                <a:latin typeface="+mn-lt"/>
                <a:ea typeface="+mn-ea"/>
                <a:cs typeface="+mn-cs"/>
              </a:defRPr>
            </a:pPr>
            <a:endParaRPr lang="en-US"/>
          </a:p>
        </c:txPr>
        <c:crossAx val="985157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B10059"/>
            </a:solidFill>
            <a:ln>
              <a:noFill/>
            </a:ln>
            <a:effectLst/>
          </c:spPr>
          <c:invertIfNegative val="0"/>
          <c:cat>
            <c:strRef>
              <c:f>Data!$M$260:$M$264</c:f>
              <c:strCache>
                <c:ptCount val="5"/>
                <c:pt idx="0">
                  <c:v>A lot unhappier</c:v>
                </c:pt>
                <c:pt idx="1">
                  <c:v>A little unhappier</c:v>
                </c:pt>
                <c:pt idx="2">
                  <c:v>I felt the same as before</c:v>
                </c:pt>
                <c:pt idx="3">
                  <c:v>A little happier</c:v>
                </c:pt>
                <c:pt idx="4">
                  <c:v>A lot happier</c:v>
                </c:pt>
              </c:strCache>
            </c:strRef>
          </c:cat>
          <c:val>
            <c:numRef>
              <c:f>Data!$N$260:$N$264</c:f>
              <c:numCache>
                <c:formatCode>0%</c:formatCode>
                <c:ptCount val="5"/>
                <c:pt idx="0">
                  <c:v>2.0576131687242798E-2</c:v>
                </c:pt>
                <c:pt idx="1">
                  <c:v>2.0576131687242798E-2</c:v>
                </c:pt>
                <c:pt idx="2">
                  <c:v>0.27160493827160492</c:v>
                </c:pt>
                <c:pt idx="3">
                  <c:v>0.29629629629629628</c:v>
                </c:pt>
                <c:pt idx="4">
                  <c:v>0.39094650205761317</c:v>
                </c:pt>
              </c:numCache>
            </c:numRef>
          </c:val>
          <c:extLst>
            <c:ext xmlns:c16="http://schemas.microsoft.com/office/drawing/2014/chart" uri="{C3380CC4-5D6E-409C-BE32-E72D297353CC}">
              <c16:uniqueId val="{00000000-73C6-43F4-A5C9-2873C9A31238}"/>
            </c:ext>
          </c:extLst>
        </c:ser>
        <c:dLbls>
          <c:showLegendKey val="0"/>
          <c:showVal val="0"/>
          <c:showCatName val="0"/>
          <c:showSerName val="0"/>
          <c:showPercent val="0"/>
          <c:showBubbleSize val="0"/>
        </c:dLbls>
        <c:gapWidth val="219"/>
        <c:overlap val="-27"/>
        <c:axId val="373148632"/>
        <c:axId val="373148960"/>
      </c:barChart>
      <c:catAx>
        <c:axId val="373148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5B1E45"/>
                </a:solidFill>
                <a:latin typeface="+mn-lt"/>
                <a:ea typeface="+mn-ea"/>
                <a:cs typeface="+mn-cs"/>
              </a:defRPr>
            </a:pPr>
            <a:endParaRPr lang="en-US"/>
          </a:p>
        </c:txPr>
        <c:crossAx val="373148960"/>
        <c:crosses val="autoZero"/>
        <c:auto val="1"/>
        <c:lblAlgn val="ctr"/>
        <c:lblOffset val="100"/>
        <c:noMultiLvlLbl val="0"/>
      </c:catAx>
      <c:valAx>
        <c:axId val="373148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800" b="0" i="0" baseline="0" dirty="0">
                    <a:solidFill>
                      <a:srgbClr val="5B1E45"/>
                    </a:solidFill>
                    <a:effectLst/>
                  </a:rPr>
                  <a:t>% of total responses</a:t>
                </a:r>
                <a:endParaRPr lang="en-GB" dirty="0">
                  <a:solidFill>
                    <a:srgbClr val="5B1E45"/>
                  </a:solidFill>
                  <a:effectLst/>
                </a:endParaRPr>
              </a:p>
            </c:rich>
          </c:tx>
          <c:layout>
            <c:manualLayout>
              <c:xMode val="edge"/>
              <c:yMode val="edge"/>
              <c:x val="0"/>
              <c:y val="0.2259354352706062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5B1E45"/>
                </a:solidFill>
                <a:latin typeface="+mn-lt"/>
                <a:ea typeface="+mn-ea"/>
                <a:cs typeface="+mn-cs"/>
              </a:defRPr>
            </a:pPr>
            <a:endParaRPr lang="en-US"/>
          </a:p>
        </c:txPr>
        <c:crossAx val="373148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830730-3CD6-4EE9-88DA-3038D3F72E61}" type="datetimeFigureOut">
              <a:rPr lang="en-GB" smtClean="0"/>
              <a:t>05/07/2018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767C27-C342-4A49-ADC4-C158050FE668}" type="slidenum">
              <a:rPr lang="en-GB" smtClean="0"/>
              <a:t>‹#›</a:t>
            </a:fld>
            <a:endParaRPr lang="en-GB"/>
          </a:p>
        </p:txBody>
      </p:sp>
    </p:spTree>
    <p:extLst>
      <p:ext uri="{BB962C8B-B14F-4D97-AF65-F5344CB8AC3E}">
        <p14:creationId xmlns:p14="http://schemas.microsoft.com/office/powerpoint/2010/main" val="4256397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5400">
                <a:solidFill>
                  <a:srgbClr val="5B1E45"/>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400" kern="1200" dirty="0">
                <a:solidFill>
                  <a:srgbClr val="B10059"/>
                </a:solidFill>
                <a:latin typeface="+mj-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57D8CBB6-8C53-478F-93F5-6154BD52AFFC}" type="datetimeFigureOut">
              <a:rPr lang="en-GB" smtClean="0"/>
              <a:t>05/07/2018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011DD0-9166-4A6C-A7D3-0B53AA7A7229}" type="slidenum">
              <a:rPr lang="en-GB" smtClean="0"/>
              <a:t>‹#›</a:t>
            </a:fld>
            <a:endParaRPr lang="en-GB"/>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2285" t="27561" r="14696" b="29699"/>
          <a:stretch/>
        </p:blipFill>
        <p:spPr>
          <a:xfrm>
            <a:off x="6074979" y="177035"/>
            <a:ext cx="2823342" cy="1168277"/>
          </a:xfrm>
          <a:prstGeom prst="rect">
            <a:avLst/>
          </a:prstGeom>
        </p:spPr>
      </p:pic>
      <p:cxnSp>
        <p:nvCxnSpPr>
          <p:cNvPr id="8" name="Straight Connector 7"/>
          <p:cNvCxnSpPr/>
          <p:nvPr userDrawn="1"/>
        </p:nvCxnSpPr>
        <p:spPr>
          <a:xfrm>
            <a:off x="260791" y="0"/>
            <a:ext cx="0" cy="6858000"/>
          </a:xfrm>
          <a:prstGeom prst="line">
            <a:avLst/>
          </a:prstGeom>
          <a:ln w="38100">
            <a:solidFill>
              <a:srgbClr val="5B1E4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userDrawn="1"/>
        </p:nvCxnSpPr>
        <p:spPr>
          <a:xfrm>
            <a:off x="350125" y="0"/>
            <a:ext cx="0" cy="6863258"/>
          </a:xfrm>
          <a:prstGeom prst="line">
            <a:avLst/>
          </a:prstGeom>
          <a:ln w="38100">
            <a:solidFill>
              <a:srgbClr val="B100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33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D8CBB6-8C53-478F-93F5-6154BD52AFFC}" type="datetimeFigureOut">
              <a:rPr lang="en-GB" smtClean="0"/>
              <a:t>05/07/2018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011DD0-9166-4A6C-A7D3-0B53AA7A7229}" type="slidenum">
              <a:rPr lang="en-GB" smtClean="0"/>
              <a:t>‹#›</a:t>
            </a:fld>
            <a:endParaRPr lang="en-GB"/>
          </a:p>
        </p:txBody>
      </p:sp>
    </p:spTree>
    <p:extLst>
      <p:ext uri="{BB962C8B-B14F-4D97-AF65-F5344CB8AC3E}">
        <p14:creationId xmlns:p14="http://schemas.microsoft.com/office/powerpoint/2010/main" val="1686697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D8CBB6-8C53-478F-93F5-6154BD52AFFC}" type="datetimeFigureOut">
              <a:rPr lang="en-GB" smtClean="0"/>
              <a:t>05/07/2018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011DD0-9166-4A6C-A7D3-0B53AA7A7229}" type="slidenum">
              <a:rPr lang="en-GB" smtClean="0"/>
              <a:t>‹#›</a:t>
            </a:fld>
            <a:endParaRPr lang="en-GB"/>
          </a:p>
        </p:txBody>
      </p:sp>
    </p:spTree>
    <p:extLst>
      <p:ext uri="{BB962C8B-B14F-4D97-AF65-F5344CB8AC3E}">
        <p14:creationId xmlns:p14="http://schemas.microsoft.com/office/powerpoint/2010/main" val="2094779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a:solidFill>
                  <a:srgbClr val="5B1E45"/>
                </a:solidFill>
              </a:defRPr>
            </a:lvl1pPr>
            <a:lvl2pPr>
              <a:defRPr>
                <a:solidFill>
                  <a:srgbClr val="B10059"/>
                </a:solidFill>
              </a:defRPr>
            </a:lvl2pPr>
            <a:lvl3pPr>
              <a:defRPr>
                <a:solidFill>
                  <a:srgbClr val="5B1E45"/>
                </a:solidFill>
              </a:defRPr>
            </a:lvl3pPr>
            <a:lvl4pPr>
              <a:defRPr>
                <a:solidFill>
                  <a:srgbClr val="B10059"/>
                </a:solidFill>
              </a:defRPr>
            </a:lvl4pPr>
            <a:lvl5pPr>
              <a:defRPr>
                <a:solidFill>
                  <a:srgbClr val="B1005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D8CBB6-8C53-478F-93F5-6154BD52AFFC}" type="datetimeFigureOut">
              <a:rPr lang="en-GB" smtClean="0"/>
              <a:t>05/07/2018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011DD0-9166-4A6C-A7D3-0B53AA7A7229}" type="slidenum">
              <a:rPr lang="en-GB" smtClean="0"/>
              <a:t>‹#›</a:t>
            </a:fld>
            <a:endParaRPr lang="en-GB"/>
          </a:p>
        </p:txBody>
      </p:sp>
      <p:sp>
        <p:nvSpPr>
          <p:cNvPr id="8" name="Date Placeholder 4"/>
          <p:cNvSpPr txBox="1">
            <a:spLocks/>
          </p:cNvSpPr>
          <p:nvPr userDrawn="1"/>
        </p:nvSpPr>
        <p:spPr>
          <a:xfrm>
            <a:off x="628650" y="6104104"/>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1164C2-A6C0-4F14-A6D0-CCD0C1BFBFC3}" type="datetimeFigureOut">
              <a:rPr lang="en-GB" smtClean="0"/>
              <a:pPr/>
              <a:t>05/07/2018</a:t>
            </a:fld>
            <a:endParaRPr lang="en-GB"/>
          </a:p>
        </p:txBody>
      </p:sp>
      <p:sp>
        <p:nvSpPr>
          <p:cNvPr id="9" name="Slide Number Placeholder 6"/>
          <p:cNvSpPr txBox="1">
            <a:spLocks/>
          </p:cNvSpPr>
          <p:nvPr userDrawn="1"/>
        </p:nvSpPr>
        <p:spPr>
          <a:xfrm>
            <a:off x="6457950" y="610410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3C230E0-9C53-4FE2-9A19-1C994DEE99F6}" type="slidenum">
              <a:rPr lang="en-GB" smtClean="0"/>
              <a:pPr/>
              <a:t>‹#›</a:t>
            </a:fld>
            <a:endParaRPr lang="en-GB"/>
          </a:p>
        </p:txBody>
      </p:sp>
      <p:sp>
        <p:nvSpPr>
          <p:cNvPr id="10" name="Rectangle 9"/>
          <p:cNvSpPr/>
          <p:nvPr userDrawn="1"/>
        </p:nvSpPr>
        <p:spPr>
          <a:xfrm>
            <a:off x="0" y="5549462"/>
            <a:ext cx="9144000" cy="1308537"/>
          </a:xfrm>
          <a:prstGeom prst="rect">
            <a:avLst/>
          </a:prstGeom>
          <a:solidFill>
            <a:srgbClr val="5B1E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4515" t="29400" r="13646" b="35481"/>
          <a:stretch/>
        </p:blipFill>
        <p:spPr>
          <a:xfrm>
            <a:off x="7131528" y="6057806"/>
            <a:ext cx="1908284" cy="659503"/>
          </a:xfrm>
          <a:prstGeom prst="rect">
            <a:avLst/>
          </a:prstGeom>
        </p:spPr>
      </p:pic>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4515" t="29400" r="48526" b="35481"/>
          <a:stretch/>
        </p:blipFill>
        <p:spPr>
          <a:xfrm>
            <a:off x="177613" y="6066193"/>
            <a:ext cx="981732" cy="659503"/>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13333" t="28915" r="50000" b="35733"/>
          <a:stretch/>
        </p:blipFill>
        <p:spPr>
          <a:xfrm>
            <a:off x="1017925" y="5574503"/>
            <a:ext cx="1027585" cy="700425"/>
          </a:xfrm>
          <a:prstGeom prst="rect">
            <a:avLst/>
          </a:prstGeom>
        </p:spPr>
      </p:pic>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4515" t="29400" r="48526" b="35481"/>
          <a:stretch/>
        </p:blipFill>
        <p:spPr>
          <a:xfrm>
            <a:off x="1904090" y="6066193"/>
            <a:ext cx="981732" cy="659503"/>
          </a:xfrm>
          <a:prstGeom prst="rect">
            <a:avLst/>
          </a:prstGeom>
        </p:spPr>
      </p:pic>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l="13333" t="28915" r="50000" b="35733"/>
          <a:stretch/>
        </p:blipFill>
        <p:spPr>
          <a:xfrm>
            <a:off x="2744402" y="5574503"/>
            <a:ext cx="1027585" cy="700425"/>
          </a:xfrm>
          <a:prstGeom prst="rect">
            <a:avLst/>
          </a:prstGeom>
        </p:spPr>
      </p:pic>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l="14515" t="29400" r="48526" b="35481"/>
          <a:stretch/>
        </p:blipFill>
        <p:spPr>
          <a:xfrm>
            <a:off x="3630567" y="6066193"/>
            <a:ext cx="981732" cy="659503"/>
          </a:xfrm>
          <a:prstGeom prst="rect">
            <a:avLst/>
          </a:prstGeom>
        </p:spPr>
      </p:pic>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l="13333" t="28915" r="50000" b="35733"/>
          <a:stretch/>
        </p:blipFill>
        <p:spPr>
          <a:xfrm>
            <a:off x="4470879" y="5574503"/>
            <a:ext cx="1027585" cy="700425"/>
          </a:xfrm>
          <a:prstGeom prst="rect">
            <a:avLst/>
          </a:prstGeom>
        </p:spPr>
      </p:pic>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l="14515" t="29400" r="48526" b="35481"/>
          <a:stretch/>
        </p:blipFill>
        <p:spPr>
          <a:xfrm>
            <a:off x="5357044" y="6066193"/>
            <a:ext cx="981732" cy="659503"/>
          </a:xfrm>
          <a:prstGeom prst="rect">
            <a:avLst/>
          </a:prstGeom>
        </p:spPr>
      </p:pic>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l="13333" t="28915" r="50000" b="35733"/>
          <a:stretch/>
        </p:blipFill>
        <p:spPr>
          <a:xfrm>
            <a:off x="6197354" y="5574503"/>
            <a:ext cx="1027585" cy="700425"/>
          </a:xfrm>
          <a:prstGeom prst="rect">
            <a:avLst/>
          </a:prstGeom>
        </p:spPr>
      </p:pic>
    </p:spTree>
    <p:extLst>
      <p:ext uri="{BB962C8B-B14F-4D97-AF65-F5344CB8AC3E}">
        <p14:creationId xmlns:p14="http://schemas.microsoft.com/office/powerpoint/2010/main" val="1729654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D8CBB6-8C53-478F-93F5-6154BD52AFFC}" type="datetimeFigureOut">
              <a:rPr lang="en-GB" smtClean="0"/>
              <a:t>05/07/2018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011DD0-9166-4A6C-A7D3-0B53AA7A7229}" type="slidenum">
              <a:rPr lang="en-GB" smtClean="0"/>
              <a:t>‹#›</a:t>
            </a:fld>
            <a:endParaRPr lang="en-GB"/>
          </a:p>
        </p:txBody>
      </p:sp>
    </p:spTree>
    <p:extLst>
      <p:ext uri="{BB962C8B-B14F-4D97-AF65-F5344CB8AC3E}">
        <p14:creationId xmlns:p14="http://schemas.microsoft.com/office/powerpoint/2010/main" val="1436900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D8CBB6-8C53-478F-93F5-6154BD52AFFC}" type="datetimeFigureOut">
              <a:rPr lang="en-GB" smtClean="0"/>
              <a:t>05/07/2018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011DD0-9166-4A6C-A7D3-0B53AA7A7229}" type="slidenum">
              <a:rPr lang="en-GB" smtClean="0"/>
              <a:t>‹#›</a:t>
            </a:fld>
            <a:endParaRPr lang="en-GB"/>
          </a:p>
        </p:txBody>
      </p:sp>
    </p:spTree>
    <p:extLst>
      <p:ext uri="{BB962C8B-B14F-4D97-AF65-F5344CB8AC3E}">
        <p14:creationId xmlns:p14="http://schemas.microsoft.com/office/powerpoint/2010/main" val="449805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D8CBB6-8C53-478F-93F5-6154BD52AFFC}" type="datetimeFigureOut">
              <a:rPr lang="en-GB" smtClean="0"/>
              <a:t>05/07/2018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011DD0-9166-4A6C-A7D3-0B53AA7A7229}" type="slidenum">
              <a:rPr lang="en-GB" smtClean="0"/>
              <a:t>‹#›</a:t>
            </a:fld>
            <a:endParaRPr lang="en-GB"/>
          </a:p>
        </p:txBody>
      </p:sp>
    </p:spTree>
    <p:extLst>
      <p:ext uri="{BB962C8B-B14F-4D97-AF65-F5344CB8AC3E}">
        <p14:creationId xmlns:p14="http://schemas.microsoft.com/office/powerpoint/2010/main" val="2517469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D8CBB6-8C53-478F-93F5-6154BD52AFFC}" type="datetimeFigureOut">
              <a:rPr lang="en-GB" smtClean="0"/>
              <a:t>05/07/2018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011DD0-9166-4A6C-A7D3-0B53AA7A7229}" type="slidenum">
              <a:rPr lang="en-GB" smtClean="0"/>
              <a:t>‹#›</a:t>
            </a:fld>
            <a:endParaRPr lang="en-GB"/>
          </a:p>
        </p:txBody>
      </p:sp>
    </p:spTree>
    <p:extLst>
      <p:ext uri="{BB962C8B-B14F-4D97-AF65-F5344CB8AC3E}">
        <p14:creationId xmlns:p14="http://schemas.microsoft.com/office/powerpoint/2010/main" val="2108525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8CBB6-8C53-478F-93F5-6154BD52AFFC}" type="datetimeFigureOut">
              <a:rPr lang="en-GB" smtClean="0"/>
              <a:t>05/07/2018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011DD0-9166-4A6C-A7D3-0B53AA7A7229}" type="slidenum">
              <a:rPr lang="en-GB" smtClean="0"/>
              <a:t>‹#›</a:t>
            </a:fld>
            <a:endParaRPr lang="en-GB"/>
          </a:p>
        </p:txBody>
      </p:sp>
    </p:spTree>
    <p:extLst>
      <p:ext uri="{BB962C8B-B14F-4D97-AF65-F5344CB8AC3E}">
        <p14:creationId xmlns:p14="http://schemas.microsoft.com/office/powerpoint/2010/main" val="1722825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D8CBB6-8C53-478F-93F5-6154BD52AFFC}" type="datetimeFigureOut">
              <a:rPr lang="en-GB" smtClean="0"/>
              <a:t>05/07/2018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011DD0-9166-4A6C-A7D3-0B53AA7A7229}" type="slidenum">
              <a:rPr lang="en-GB" smtClean="0"/>
              <a:t>‹#›</a:t>
            </a:fld>
            <a:endParaRPr lang="en-GB"/>
          </a:p>
        </p:txBody>
      </p:sp>
    </p:spTree>
    <p:extLst>
      <p:ext uri="{BB962C8B-B14F-4D97-AF65-F5344CB8AC3E}">
        <p14:creationId xmlns:p14="http://schemas.microsoft.com/office/powerpoint/2010/main" val="3746962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D8CBB6-8C53-478F-93F5-6154BD52AFFC}" type="datetimeFigureOut">
              <a:rPr lang="en-GB" smtClean="0"/>
              <a:t>05/07/2018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011DD0-9166-4A6C-A7D3-0B53AA7A7229}" type="slidenum">
              <a:rPr lang="en-GB" smtClean="0"/>
              <a:t>‹#›</a:t>
            </a:fld>
            <a:endParaRPr lang="en-GB"/>
          </a:p>
        </p:txBody>
      </p:sp>
    </p:spTree>
    <p:extLst>
      <p:ext uri="{BB962C8B-B14F-4D97-AF65-F5344CB8AC3E}">
        <p14:creationId xmlns:p14="http://schemas.microsoft.com/office/powerpoint/2010/main" val="296557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D8CBB6-8C53-478F-93F5-6154BD52AFFC}" type="datetimeFigureOut">
              <a:rPr lang="en-GB" smtClean="0"/>
              <a:t>05/07/2018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011DD0-9166-4A6C-A7D3-0B53AA7A7229}" type="slidenum">
              <a:rPr lang="en-GB" smtClean="0"/>
              <a:t>‹#›</a:t>
            </a:fld>
            <a:endParaRPr lang="en-GB"/>
          </a:p>
        </p:txBody>
      </p:sp>
    </p:spTree>
    <p:extLst>
      <p:ext uri="{BB962C8B-B14F-4D97-AF65-F5344CB8AC3E}">
        <p14:creationId xmlns:p14="http://schemas.microsoft.com/office/powerpoint/2010/main" val="2010087132"/>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2" r:id="rId3"/>
    <p:sldLayoutId id="2147483663"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Who uses Care Opinion and Why?</a:t>
            </a:r>
          </a:p>
        </p:txBody>
      </p:sp>
      <p:sp>
        <p:nvSpPr>
          <p:cNvPr id="3" name="Subtitle 2"/>
          <p:cNvSpPr>
            <a:spLocks noGrp="1"/>
          </p:cNvSpPr>
          <p:nvPr>
            <p:ph type="subTitle" idx="1"/>
          </p:nvPr>
        </p:nvSpPr>
        <p:spPr>
          <a:xfrm>
            <a:off x="2217420" y="3509963"/>
            <a:ext cx="4709160" cy="1655762"/>
          </a:xfrm>
        </p:spPr>
        <p:txBody>
          <a:bodyPr/>
          <a:lstStyle/>
          <a:p>
            <a:r>
              <a:rPr lang="en-GB" dirty="0"/>
              <a:t>Insights into author motivation from our survey of Care Opinion users</a:t>
            </a:r>
          </a:p>
        </p:txBody>
      </p:sp>
    </p:spTree>
    <p:extLst>
      <p:ext uri="{BB962C8B-B14F-4D97-AF65-F5344CB8AC3E}">
        <p14:creationId xmlns:p14="http://schemas.microsoft.com/office/powerpoint/2010/main" val="3221166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952957-7768-4E31-A4B1-33F7F3A63D49}"/>
              </a:ext>
            </a:extLst>
          </p:cNvPr>
          <p:cNvSpPr txBox="1"/>
          <p:nvPr/>
        </p:nvSpPr>
        <p:spPr>
          <a:xfrm>
            <a:off x="2280825" y="503445"/>
            <a:ext cx="4640580" cy="1077218"/>
          </a:xfrm>
          <a:prstGeom prst="rect">
            <a:avLst/>
          </a:prstGeom>
          <a:noFill/>
        </p:spPr>
        <p:txBody>
          <a:bodyPr wrap="square" rtlCol="0">
            <a:spAutoFit/>
          </a:bodyPr>
          <a:lstStyle/>
          <a:p>
            <a:r>
              <a:rPr lang="en-GB" sz="3200" dirty="0">
                <a:solidFill>
                  <a:srgbClr val="B10059"/>
                </a:solidFill>
                <a:latin typeface="+mj-lt"/>
              </a:rPr>
              <a:t>Equal parts praise and criticism</a:t>
            </a:r>
          </a:p>
        </p:txBody>
      </p:sp>
      <p:sp>
        <p:nvSpPr>
          <p:cNvPr id="5" name="TextBox 4">
            <a:extLst>
              <a:ext uri="{FF2B5EF4-FFF2-40B4-BE49-F238E27FC236}">
                <a16:creationId xmlns:a16="http://schemas.microsoft.com/office/drawing/2014/main" id="{68BF78A5-CCFB-4457-99D6-F77001B9D6A5}"/>
              </a:ext>
            </a:extLst>
          </p:cNvPr>
          <p:cNvSpPr txBox="1"/>
          <p:nvPr/>
        </p:nvSpPr>
        <p:spPr>
          <a:xfrm>
            <a:off x="822960" y="2090918"/>
            <a:ext cx="7658100" cy="4401205"/>
          </a:xfrm>
          <a:prstGeom prst="rect">
            <a:avLst/>
          </a:prstGeom>
          <a:noFill/>
        </p:spPr>
        <p:txBody>
          <a:bodyPr wrap="square" rtlCol="0">
            <a:spAutoFit/>
          </a:bodyPr>
          <a:lstStyle/>
          <a:p>
            <a:pPr marL="285750" indent="-285750">
              <a:buFont typeface="Arial" panose="020B0604020202020204" pitchFamily="34" charset="0"/>
              <a:buChar char="•"/>
            </a:pPr>
            <a:r>
              <a:rPr lang="en-GB" sz="2800" dirty="0">
                <a:solidFill>
                  <a:srgbClr val="5B1E45"/>
                </a:solidFill>
                <a:latin typeface="+mj-lt"/>
              </a:rPr>
              <a:t>Want to feedback about a serious issue without raising a complaint</a:t>
            </a:r>
          </a:p>
          <a:p>
            <a:pPr marL="285750" indent="-285750">
              <a:buFont typeface="Arial" panose="020B0604020202020204" pitchFamily="34" charset="0"/>
              <a:buChar char="•"/>
            </a:pPr>
            <a:r>
              <a:rPr lang="en-GB" sz="2800" dirty="0">
                <a:solidFill>
                  <a:srgbClr val="5B1E45"/>
                </a:solidFill>
                <a:latin typeface="+mj-lt"/>
              </a:rPr>
              <a:t>Responses are essential, and they want this from the complaints team</a:t>
            </a:r>
          </a:p>
          <a:p>
            <a:pPr marL="285750" indent="-285750">
              <a:buFont typeface="Arial" panose="020B0604020202020204" pitchFamily="34" charset="0"/>
              <a:buChar char="•"/>
            </a:pPr>
            <a:r>
              <a:rPr lang="en-GB" sz="2800" dirty="0">
                <a:solidFill>
                  <a:srgbClr val="5B1E45"/>
                </a:solidFill>
                <a:latin typeface="+mj-lt"/>
              </a:rPr>
              <a:t>Feel their story is important and are upset if this is not acknowledged</a:t>
            </a:r>
          </a:p>
          <a:p>
            <a:pPr marL="285750" indent="-285750">
              <a:buFont typeface="Arial" panose="020B0604020202020204" pitchFamily="34" charset="0"/>
              <a:buChar char="•"/>
            </a:pPr>
            <a:r>
              <a:rPr lang="en-GB" sz="2800" dirty="0">
                <a:solidFill>
                  <a:srgbClr val="5B1E45"/>
                </a:solidFill>
                <a:latin typeface="+mj-lt"/>
              </a:rPr>
              <a:t>Least likely to care that the public can read their story</a:t>
            </a:r>
          </a:p>
          <a:p>
            <a:pPr marL="285750" indent="-285750">
              <a:buFont typeface="Arial" panose="020B0604020202020204" pitchFamily="34" charset="0"/>
              <a:buChar char="•"/>
            </a:pPr>
            <a:r>
              <a:rPr lang="en-GB" sz="2800" dirty="0">
                <a:solidFill>
                  <a:srgbClr val="5B1E45"/>
                </a:solidFill>
                <a:latin typeface="+mj-lt"/>
              </a:rPr>
              <a:t>Motivated most by desire to avoid formal process</a:t>
            </a:r>
          </a:p>
          <a:p>
            <a:pPr marL="285750" indent="-285750">
              <a:buFont typeface="Arial" panose="020B0604020202020204" pitchFamily="34" charset="0"/>
              <a:buChar char="•"/>
            </a:pPr>
            <a:endParaRPr lang="en-GB" sz="2800" dirty="0">
              <a:solidFill>
                <a:srgbClr val="5B1E45"/>
              </a:solidFill>
              <a:latin typeface="+mj-lt"/>
            </a:endParaRPr>
          </a:p>
        </p:txBody>
      </p:sp>
      <p:pic>
        <p:nvPicPr>
          <p:cNvPr id="3" name="Graphic 2" descr="Neutral Face with No Fill">
            <a:extLst>
              <a:ext uri="{FF2B5EF4-FFF2-40B4-BE49-F238E27FC236}">
                <a16:creationId xmlns:a16="http://schemas.microsoft.com/office/drawing/2014/main" id="{23A97A86-FD00-4D20-BD56-7C36FC4863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960" y="313122"/>
            <a:ext cx="1457865" cy="1457865"/>
          </a:xfrm>
          <a:prstGeom prst="rect">
            <a:avLst/>
          </a:prstGeom>
        </p:spPr>
      </p:pic>
    </p:spTree>
    <p:extLst>
      <p:ext uri="{BB962C8B-B14F-4D97-AF65-F5344CB8AC3E}">
        <p14:creationId xmlns:p14="http://schemas.microsoft.com/office/powerpoint/2010/main" val="3105724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BF78A5-CCFB-4457-99D6-F77001B9D6A5}"/>
              </a:ext>
            </a:extLst>
          </p:cNvPr>
          <p:cNvSpPr txBox="1"/>
          <p:nvPr/>
        </p:nvSpPr>
        <p:spPr>
          <a:xfrm>
            <a:off x="822960" y="2090918"/>
            <a:ext cx="7658100" cy="4524315"/>
          </a:xfrm>
          <a:prstGeom prst="rect">
            <a:avLst/>
          </a:prstGeom>
          <a:noFill/>
        </p:spPr>
        <p:txBody>
          <a:bodyPr wrap="square" rtlCol="0">
            <a:spAutoFit/>
          </a:bodyPr>
          <a:lstStyle/>
          <a:p>
            <a:r>
              <a:rPr lang="en-GB" sz="3200" i="1" dirty="0">
                <a:solidFill>
                  <a:srgbClr val="5B1E45"/>
                </a:solidFill>
                <a:latin typeface="+mj-lt"/>
              </a:rPr>
              <a:t>“I had just recently heard about Care Opinion. I liked the idea of being able to give feedback in the hope that it would reach the professionals at the point of care. I didn't want to put in a complaint but I thought it was very important to be able to thank staff who go the extra mile but also to raise concerns about aspects of the NHS services that need improved.”</a:t>
            </a:r>
            <a:endParaRPr lang="en-GB" sz="3200" dirty="0">
              <a:solidFill>
                <a:srgbClr val="5B1E45"/>
              </a:solidFill>
              <a:latin typeface="+mj-lt"/>
            </a:endParaRPr>
          </a:p>
        </p:txBody>
      </p:sp>
      <p:sp>
        <p:nvSpPr>
          <p:cNvPr id="6" name="TextBox 5">
            <a:extLst>
              <a:ext uri="{FF2B5EF4-FFF2-40B4-BE49-F238E27FC236}">
                <a16:creationId xmlns:a16="http://schemas.microsoft.com/office/drawing/2014/main" id="{EDB1CF91-6BC6-4DEB-8EC0-070E11A5AC27}"/>
              </a:ext>
            </a:extLst>
          </p:cNvPr>
          <p:cNvSpPr txBox="1"/>
          <p:nvPr/>
        </p:nvSpPr>
        <p:spPr>
          <a:xfrm>
            <a:off x="2280825" y="503445"/>
            <a:ext cx="4640580" cy="1077218"/>
          </a:xfrm>
          <a:prstGeom prst="rect">
            <a:avLst/>
          </a:prstGeom>
          <a:noFill/>
        </p:spPr>
        <p:txBody>
          <a:bodyPr wrap="square" rtlCol="0">
            <a:spAutoFit/>
          </a:bodyPr>
          <a:lstStyle/>
          <a:p>
            <a:r>
              <a:rPr lang="en-GB" sz="3200" dirty="0">
                <a:solidFill>
                  <a:srgbClr val="B10059"/>
                </a:solidFill>
                <a:latin typeface="+mj-lt"/>
              </a:rPr>
              <a:t>Equal parts praise and criticism</a:t>
            </a:r>
          </a:p>
        </p:txBody>
      </p:sp>
      <p:pic>
        <p:nvPicPr>
          <p:cNvPr id="7" name="Graphic 6" descr="Neutral Face with No Fill">
            <a:extLst>
              <a:ext uri="{FF2B5EF4-FFF2-40B4-BE49-F238E27FC236}">
                <a16:creationId xmlns:a16="http://schemas.microsoft.com/office/drawing/2014/main" id="{A4614A6B-0A59-4376-BA34-FBD9956944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960" y="313122"/>
            <a:ext cx="1457865" cy="1457865"/>
          </a:xfrm>
          <a:prstGeom prst="rect">
            <a:avLst/>
          </a:prstGeom>
        </p:spPr>
      </p:pic>
    </p:spTree>
    <p:extLst>
      <p:ext uri="{BB962C8B-B14F-4D97-AF65-F5344CB8AC3E}">
        <p14:creationId xmlns:p14="http://schemas.microsoft.com/office/powerpoint/2010/main" val="247183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952957-7768-4E31-A4B1-33F7F3A63D49}"/>
              </a:ext>
            </a:extLst>
          </p:cNvPr>
          <p:cNvSpPr txBox="1"/>
          <p:nvPr/>
        </p:nvSpPr>
        <p:spPr>
          <a:xfrm>
            <a:off x="2251710" y="756117"/>
            <a:ext cx="4640580" cy="584775"/>
          </a:xfrm>
          <a:prstGeom prst="rect">
            <a:avLst/>
          </a:prstGeom>
          <a:noFill/>
        </p:spPr>
        <p:txBody>
          <a:bodyPr wrap="square" rtlCol="0">
            <a:spAutoFit/>
          </a:bodyPr>
          <a:lstStyle/>
          <a:p>
            <a:r>
              <a:rPr lang="en-GB" sz="3200" dirty="0">
                <a:solidFill>
                  <a:srgbClr val="B10059"/>
                </a:solidFill>
                <a:latin typeface="+mj-lt"/>
              </a:rPr>
              <a:t>Mostly Criticism</a:t>
            </a:r>
          </a:p>
        </p:txBody>
      </p:sp>
      <p:pic>
        <p:nvPicPr>
          <p:cNvPr id="9" name="Graphic 8" descr="Sad Face with No Fill">
            <a:extLst>
              <a:ext uri="{FF2B5EF4-FFF2-40B4-BE49-F238E27FC236}">
                <a16:creationId xmlns:a16="http://schemas.microsoft.com/office/drawing/2014/main" id="{B2AF7764-1961-4B0B-A264-585B27D120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960" y="319573"/>
            <a:ext cx="1457865" cy="1457865"/>
          </a:xfrm>
          <a:prstGeom prst="rect">
            <a:avLst/>
          </a:prstGeom>
        </p:spPr>
      </p:pic>
      <p:sp>
        <p:nvSpPr>
          <p:cNvPr id="10" name="TextBox 9">
            <a:extLst>
              <a:ext uri="{FF2B5EF4-FFF2-40B4-BE49-F238E27FC236}">
                <a16:creationId xmlns:a16="http://schemas.microsoft.com/office/drawing/2014/main" id="{ABB14F19-0FCE-4DFF-8939-85C7B7C8F1E8}"/>
              </a:ext>
            </a:extLst>
          </p:cNvPr>
          <p:cNvSpPr txBox="1"/>
          <p:nvPr/>
        </p:nvSpPr>
        <p:spPr>
          <a:xfrm>
            <a:off x="822960" y="2090918"/>
            <a:ext cx="7658100" cy="4832092"/>
          </a:xfrm>
          <a:prstGeom prst="rect">
            <a:avLst/>
          </a:prstGeom>
          <a:noFill/>
        </p:spPr>
        <p:txBody>
          <a:bodyPr wrap="square" rtlCol="0">
            <a:spAutoFit/>
          </a:bodyPr>
          <a:lstStyle/>
          <a:p>
            <a:pPr marL="285750" indent="-285750">
              <a:buFont typeface="Arial" panose="020B0604020202020204" pitchFamily="34" charset="0"/>
              <a:buChar char="•"/>
            </a:pPr>
            <a:r>
              <a:rPr lang="en-GB" sz="2800" dirty="0">
                <a:solidFill>
                  <a:srgbClr val="5B1E45"/>
                </a:solidFill>
                <a:latin typeface="+mj-lt"/>
              </a:rPr>
              <a:t>Likely to need help with a medical problem and seeking someone with authority to help them access care</a:t>
            </a:r>
          </a:p>
          <a:p>
            <a:pPr marL="285750" indent="-285750">
              <a:buFont typeface="Arial" panose="020B0604020202020204" pitchFamily="34" charset="0"/>
              <a:buChar char="•"/>
            </a:pPr>
            <a:r>
              <a:rPr lang="en-GB" sz="2800" dirty="0">
                <a:solidFill>
                  <a:srgbClr val="5B1E45"/>
                </a:solidFill>
                <a:latin typeface="+mj-lt"/>
              </a:rPr>
              <a:t>Expect a rapid response</a:t>
            </a:r>
          </a:p>
          <a:p>
            <a:pPr marL="285750" indent="-285750">
              <a:buFont typeface="Arial" panose="020B0604020202020204" pitchFamily="34" charset="0"/>
              <a:buChar char="•"/>
            </a:pPr>
            <a:r>
              <a:rPr lang="en-GB" sz="2800" dirty="0">
                <a:solidFill>
                  <a:srgbClr val="5B1E45"/>
                </a:solidFill>
                <a:latin typeface="+mj-lt"/>
              </a:rPr>
              <a:t>React strongly to this response, either positively or negatively depending on if it helps them</a:t>
            </a:r>
          </a:p>
          <a:p>
            <a:pPr marL="285750" indent="-285750">
              <a:buFont typeface="Arial" panose="020B0604020202020204" pitchFamily="34" charset="0"/>
              <a:buChar char="•"/>
            </a:pPr>
            <a:r>
              <a:rPr lang="en-GB" sz="2800" dirty="0">
                <a:solidFill>
                  <a:srgbClr val="5B1E45"/>
                </a:solidFill>
                <a:latin typeface="+mj-lt"/>
              </a:rPr>
              <a:t>Value being able to tell their story in their own words because they need to explain situation</a:t>
            </a:r>
          </a:p>
          <a:p>
            <a:pPr marL="285750" indent="-285750">
              <a:buFont typeface="Arial" panose="020B0604020202020204" pitchFamily="34" charset="0"/>
              <a:buChar char="•"/>
            </a:pPr>
            <a:r>
              <a:rPr lang="en-GB" sz="2800" dirty="0">
                <a:solidFill>
                  <a:srgbClr val="5B1E45"/>
                </a:solidFill>
                <a:latin typeface="+mj-lt"/>
              </a:rPr>
              <a:t>Use CO as a tool for assistance more than to feedback on care received</a:t>
            </a:r>
          </a:p>
          <a:p>
            <a:pPr marL="285750" indent="-285750">
              <a:buFont typeface="Arial" panose="020B0604020202020204" pitchFamily="34" charset="0"/>
              <a:buChar char="•"/>
            </a:pPr>
            <a:endParaRPr lang="en-GB" sz="2800" dirty="0">
              <a:solidFill>
                <a:srgbClr val="5B1E45"/>
              </a:solidFill>
              <a:latin typeface="+mj-lt"/>
            </a:endParaRPr>
          </a:p>
        </p:txBody>
      </p:sp>
    </p:spTree>
    <p:extLst>
      <p:ext uri="{BB962C8B-B14F-4D97-AF65-F5344CB8AC3E}">
        <p14:creationId xmlns:p14="http://schemas.microsoft.com/office/powerpoint/2010/main" val="1833184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952957-7768-4E31-A4B1-33F7F3A63D49}"/>
              </a:ext>
            </a:extLst>
          </p:cNvPr>
          <p:cNvSpPr txBox="1"/>
          <p:nvPr/>
        </p:nvSpPr>
        <p:spPr>
          <a:xfrm>
            <a:off x="2251710" y="756117"/>
            <a:ext cx="4640580" cy="584775"/>
          </a:xfrm>
          <a:prstGeom prst="rect">
            <a:avLst/>
          </a:prstGeom>
          <a:noFill/>
        </p:spPr>
        <p:txBody>
          <a:bodyPr wrap="square" rtlCol="0">
            <a:spAutoFit/>
          </a:bodyPr>
          <a:lstStyle/>
          <a:p>
            <a:r>
              <a:rPr lang="en-GB" sz="3200" dirty="0">
                <a:solidFill>
                  <a:srgbClr val="B10059"/>
                </a:solidFill>
                <a:latin typeface="+mj-lt"/>
              </a:rPr>
              <a:t>Mostly Criticism</a:t>
            </a:r>
          </a:p>
        </p:txBody>
      </p:sp>
      <p:sp>
        <p:nvSpPr>
          <p:cNvPr id="5" name="TextBox 4">
            <a:extLst>
              <a:ext uri="{FF2B5EF4-FFF2-40B4-BE49-F238E27FC236}">
                <a16:creationId xmlns:a16="http://schemas.microsoft.com/office/drawing/2014/main" id="{68BF78A5-CCFB-4457-99D6-F77001B9D6A5}"/>
              </a:ext>
            </a:extLst>
          </p:cNvPr>
          <p:cNvSpPr txBox="1"/>
          <p:nvPr/>
        </p:nvSpPr>
        <p:spPr>
          <a:xfrm>
            <a:off x="822960" y="2090918"/>
            <a:ext cx="7658100" cy="2554545"/>
          </a:xfrm>
          <a:prstGeom prst="rect">
            <a:avLst/>
          </a:prstGeom>
          <a:noFill/>
        </p:spPr>
        <p:txBody>
          <a:bodyPr wrap="square" rtlCol="0">
            <a:spAutoFit/>
          </a:bodyPr>
          <a:lstStyle/>
          <a:p>
            <a:r>
              <a:rPr lang="en-GB" sz="3200" i="1" dirty="0">
                <a:solidFill>
                  <a:srgbClr val="5B1E45"/>
                </a:solidFill>
                <a:latin typeface="+mj-lt"/>
              </a:rPr>
              <a:t>“I was desperate and in a lot of pain. I had been on a waiting list for major surgery for eighteen weeks, despite the best efforts of local GP's and myself, we could get no firm date for surgery.”</a:t>
            </a:r>
            <a:endParaRPr lang="en-GB" sz="3200" dirty="0">
              <a:solidFill>
                <a:srgbClr val="5B1E45"/>
              </a:solidFill>
              <a:latin typeface="+mj-lt"/>
            </a:endParaRPr>
          </a:p>
        </p:txBody>
      </p:sp>
      <p:pic>
        <p:nvPicPr>
          <p:cNvPr id="9" name="Graphic 8" descr="Sad Face with No Fill">
            <a:extLst>
              <a:ext uri="{FF2B5EF4-FFF2-40B4-BE49-F238E27FC236}">
                <a16:creationId xmlns:a16="http://schemas.microsoft.com/office/drawing/2014/main" id="{B2AF7764-1961-4B0B-A264-585B27D120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960" y="319573"/>
            <a:ext cx="1457865" cy="1457865"/>
          </a:xfrm>
          <a:prstGeom prst="rect">
            <a:avLst/>
          </a:prstGeom>
        </p:spPr>
      </p:pic>
    </p:spTree>
    <p:extLst>
      <p:ext uri="{BB962C8B-B14F-4D97-AF65-F5344CB8AC3E}">
        <p14:creationId xmlns:p14="http://schemas.microsoft.com/office/powerpoint/2010/main" val="1711993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952957-7768-4E31-A4B1-33F7F3A63D49}"/>
              </a:ext>
            </a:extLst>
          </p:cNvPr>
          <p:cNvSpPr txBox="1"/>
          <p:nvPr/>
        </p:nvSpPr>
        <p:spPr>
          <a:xfrm>
            <a:off x="2251710" y="756117"/>
            <a:ext cx="4640580" cy="584775"/>
          </a:xfrm>
          <a:prstGeom prst="rect">
            <a:avLst/>
          </a:prstGeom>
          <a:noFill/>
        </p:spPr>
        <p:txBody>
          <a:bodyPr wrap="square" rtlCol="0">
            <a:spAutoFit/>
          </a:bodyPr>
          <a:lstStyle/>
          <a:p>
            <a:r>
              <a:rPr lang="en-GB" sz="3200" dirty="0">
                <a:solidFill>
                  <a:srgbClr val="B10059"/>
                </a:solidFill>
                <a:latin typeface="+mj-lt"/>
              </a:rPr>
              <a:t>Only Criticism</a:t>
            </a:r>
          </a:p>
        </p:txBody>
      </p:sp>
      <p:pic>
        <p:nvPicPr>
          <p:cNvPr id="7" name="Graphic 6" descr="Angry Face with No Fill">
            <a:extLst>
              <a:ext uri="{FF2B5EF4-FFF2-40B4-BE49-F238E27FC236}">
                <a16:creationId xmlns:a16="http://schemas.microsoft.com/office/drawing/2014/main" id="{05685F66-E0D8-4690-A25C-8E922B8D44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959" y="319573"/>
            <a:ext cx="1457865" cy="1457865"/>
          </a:xfrm>
          <a:prstGeom prst="rect">
            <a:avLst/>
          </a:prstGeom>
        </p:spPr>
      </p:pic>
      <p:sp>
        <p:nvSpPr>
          <p:cNvPr id="8" name="TextBox 7">
            <a:extLst>
              <a:ext uri="{FF2B5EF4-FFF2-40B4-BE49-F238E27FC236}">
                <a16:creationId xmlns:a16="http://schemas.microsoft.com/office/drawing/2014/main" id="{F08DC3FE-A84A-481B-B05C-5A67ADCBA595}"/>
              </a:ext>
            </a:extLst>
          </p:cNvPr>
          <p:cNvSpPr txBox="1"/>
          <p:nvPr/>
        </p:nvSpPr>
        <p:spPr>
          <a:xfrm>
            <a:off x="822960" y="2090918"/>
            <a:ext cx="7658100" cy="4401205"/>
          </a:xfrm>
          <a:prstGeom prst="rect">
            <a:avLst/>
          </a:prstGeom>
          <a:noFill/>
        </p:spPr>
        <p:txBody>
          <a:bodyPr wrap="square" rtlCol="0">
            <a:spAutoFit/>
          </a:bodyPr>
          <a:lstStyle/>
          <a:p>
            <a:pPr marL="285750" indent="-285750">
              <a:buFont typeface="Arial" panose="020B0604020202020204" pitchFamily="34" charset="0"/>
              <a:buChar char="•"/>
            </a:pPr>
            <a:r>
              <a:rPr lang="en-GB" sz="2800" dirty="0">
                <a:solidFill>
                  <a:srgbClr val="5B1E45"/>
                </a:solidFill>
                <a:latin typeface="+mj-lt"/>
              </a:rPr>
              <a:t>Looking for medical help, but also sometimes people frustrated with complaints process</a:t>
            </a:r>
          </a:p>
          <a:p>
            <a:pPr marL="285750" indent="-285750">
              <a:buFont typeface="Arial" panose="020B0604020202020204" pitchFamily="34" charset="0"/>
              <a:buChar char="•"/>
            </a:pPr>
            <a:r>
              <a:rPr lang="en-GB" sz="2800" dirty="0">
                <a:solidFill>
                  <a:srgbClr val="5B1E45"/>
                </a:solidFill>
                <a:latin typeface="+mj-lt"/>
              </a:rPr>
              <a:t>Responses really polarise these authors, with the potential make them a lot happier, or a lot unhappier</a:t>
            </a:r>
          </a:p>
          <a:p>
            <a:pPr marL="285750" indent="-285750">
              <a:buFont typeface="Arial" panose="020B0604020202020204" pitchFamily="34" charset="0"/>
              <a:buChar char="•"/>
            </a:pPr>
            <a:r>
              <a:rPr lang="en-GB" sz="2800" dirty="0">
                <a:solidFill>
                  <a:srgbClr val="5B1E45"/>
                </a:solidFill>
                <a:latin typeface="+mj-lt"/>
              </a:rPr>
              <a:t>More likely to find Care Opinion by looking at a service’s website, demonstrating these authors are looking for official options initially</a:t>
            </a:r>
          </a:p>
          <a:p>
            <a:pPr marL="285750" indent="-285750">
              <a:buFont typeface="Arial" panose="020B0604020202020204" pitchFamily="34" charset="0"/>
              <a:buChar char="•"/>
            </a:pPr>
            <a:r>
              <a:rPr lang="en-GB" sz="2800" dirty="0">
                <a:solidFill>
                  <a:srgbClr val="5B1E45"/>
                </a:solidFill>
                <a:latin typeface="+mj-lt"/>
              </a:rPr>
              <a:t>Chose Care Opinion because they want help more than they want to complain</a:t>
            </a:r>
          </a:p>
        </p:txBody>
      </p:sp>
    </p:spTree>
    <p:extLst>
      <p:ext uri="{BB962C8B-B14F-4D97-AF65-F5344CB8AC3E}">
        <p14:creationId xmlns:p14="http://schemas.microsoft.com/office/powerpoint/2010/main" val="1070688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952957-7768-4E31-A4B1-33F7F3A63D49}"/>
              </a:ext>
            </a:extLst>
          </p:cNvPr>
          <p:cNvSpPr txBox="1"/>
          <p:nvPr/>
        </p:nvSpPr>
        <p:spPr>
          <a:xfrm>
            <a:off x="2251710" y="756117"/>
            <a:ext cx="4640580" cy="584775"/>
          </a:xfrm>
          <a:prstGeom prst="rect">
            <a:avLst/>
          </a:prstGeom>
          <a:noFill/>
        </p:spPr>
        <p:txBody>
          <a:bodyPr wrap="square" rtlCol="0">
            <a:spAutoFit/>
          </a:bodyPr>
          <a:lstStyle/>
          <a:p>
            <a:r>
              <a:rPr lang="en-GB" sz="3200" dirty="0">
                <a:solidFill>
                  <a:srgbClr val="B10059"/>
                </a:solidFill>
                <a:latin typeface="+mj-lt"/>
              </a:rPr>
              <a:t>Only Criticism</a:t>
            </a:r>
          </a:p>
        </p:txBody>
      </p:sp>
      <p:pic>
        <p:nvPicPr>
          <p:cNvPr id="7" name="Graphic 6" descr="Angry Face with No Fill">
            <a:extLst>
              <a:ext uri="{FF2B5EF4-FFF2-40B4-BE49-F238E27FC236}">
                <a16:creationId xmlns:a16="http://schemas.microsoft.com/office/drawing/2014/main" id="{05685F66-E0D8-4690-A25C-8E922B8D44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959" y="319573"/>
            <a:ext cx="1457865" cy="1457865"/>
          </a:xfrm>
          <a:prstGeom prst="rect">
            <a:avLst/>
          </a:prstGeom>
        </p:spPr>
      </p:pic>
      <p:sp>
        <p:nvSpPr>
          <p:cNvPr id="5" name="TextBox 4">
            <a:extLst>
              <a:ext uri="{FF2B5EF4-FFF2-40B4-BE49-F238E27FC236}">
                <a16:creationId xmlns:a16="http://schemas.microsoft.com/office/drawing/2014/main" id="{8B6B5CD4-CE70-445E-B54A-86C6F25F88F9}"/>
              </a:ext>
            </a:extLst>
          </p:cNvPr>
          <p:cNvSpPr txBox="1"/>
          <p:nvPr/>
        </p:nvSpPr>
        <p:spPr>
          <a:xfrm>
            <a:off x="822960" y="2090918"/>
            <a:ext cx="7658100" cy="3046988"/>
          </a:xfrm>
          <a:prstGeom prst="rect">
            <a:avLst/>
          </a:prstGeom>
          <a:noFill/>
        </p:spPr>
        <p:txBody>
          <a:bodyPr wrap="square" rtlCol="0">
            <a:spAutoFit/>
          </a:bodyPr>
          <a:lstStyle/>
          <a:p>
            <a:r>
              <a:rPr lang="en-GB" sz="3200" i="1" dirty="0">
                <a:solidFill>
                  <a:srgbClr val="5B1E45"/>
                </a:solidFill>
                <a:latin typeface="+mj-lt"/>
              </a:rPr>
              <a:t>“It was entirely satisfactory, and I received the feedback and care that I required. Care Opinion provided a user-friendly means of obtaining the attention of clinicians and managers within the NHS which is probably not available any way else.”</a:t>
            </a:r>
            <a:endParaRPr lang="en-GB" sz="3200" dirty="0">
              <a:solidFill>
                <a:srgbClr val="5B1E45"/>
              </a:solidFill>
              <a:latin typeface="+mj-lt"/>
            </a:endParaRPr>
          </a:p>
        </p:txBody>
      </p:sp>
    </p:spTree>
    <p:extLst>
      <p:ext uri="{BB962C8B-B14F-4D97-AF65-F5344CB8AC3E}">
        <p14:creationId xmlns:p14="http://schemas.microsoft.com/office/powerpoint/2010/main" val="1070445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952957-7768-4E31-A4B1-33F7F3A63D49}"/>
              </a:ext>
            </a:extLst>
          </p:cNvPr>
          <p:cNvSpPr txBox="1"/>
          <p:nvPr/>
        </p:nvSpPr>
        <p:spPr>
          <a:xfrm>
            <a:off x="2251710" y="756117"/>
            <a:ext cx="4640580" cy="584775"/>
          </a:xfrm>
          <a:prstGeom prst="rect">
            <a:avLst/>
          </a:prstGeom>
          <a:noFill/>
        </p:spPr>
        <p:txBody>
          <a:bodyPr wrap="square" rtlCol="0">
            <a:spAutoFit/>
          </a:bodyPr>
          <a:lstStyle/>
          <a:p>
            <a:r>
              <a:rPr lang="en-GB" sz="3200" dirty="0">
                <a:solidFill>
                  <a:srgbClr val="B10059"/>
                </a:solidFill>
                <a:latin typeface="+mj-lt"/>
              </a:rPr>
              <a:t>Only Criticism</a:t>
            </a:r>
          </a:p>
        </p:txBody>
      </p:sp>
      <p:pic>
        <p:nvPicPr>
          <p:cNvPr id="7" name="Graphic 6" descr="Angry Face with No Fill">
            <a:extLst>
              <a:ext uri="{FF2B5EF4-FFF2-40B4-BE49-F238E27FC236}">
                <a16:creationId xmlns:a16="http://schemas.microsoft.com/office/drawing/2014/main" id="{05685F66-E0D8-4690-A25C-8E922B8D44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959" y="319573"/>
            <a:ext cx="1457865" cy="1457865"/>
          </a:xfrm>
          <a:prstGeom prst="rect">
            <a:avLst/>
          </a:prstGeom>
        </p:spPr>
      </p:pic>
      <p:sp>
        <p:nvSpPr>
          <p:cNvPr id="5" name="TextBox 4">
            <a:extLst>
              <a:ext uri="{FF2B5EF4-FFF2-40B4-BE49-F238E27FC236}">
                <a16:creationId xmlns:a16="http://schemas.microsoft.com/office/drawing/2014/main" id="{8B6B5CD4-CE70-445E-B54A-86C6F25F88F9}"/>
              </a:ext>
            </a:extLst>
          </p:cNvPr>
          <p:cNvSpPr txBox="1"/>
          <p:nvPr/>
        </p:nvSpPr>
        <p:spPr>
          <a:xfrm>
            <a:off x="822960" y="2090918"/>
            <a:ext cx="7658100" cy="2554545"/>
          </a:xfrm>
          <a:prstGeom prst="rect">
            <a:avLst/>
          </a:prstGeom>
          <a:noFill/>
        </p:spPr>
        <p:txBody>
          <a:bodyPr wrap="square" rtlCol="0">
            <a:spAutoFit/>
          </a:bodyPr>
          <a:lstStyle/>
          <a:p>
            <a:r>
              <a:rPr lang="en-GB" sz="3200" i="1" dirty="0">
                <a:solidFill>
                  <a:srgbClr val="5B1E45"/>
                </a:solidFill>
                <a:latin typeface="+mj-lt"/>
              </a:rPr>
              <a:t>“I am very disappointed that my concerns were not followed up and although staff did try to contact me, there was no follow up. As it stands my complaint was not dealt with and in future I will make it formal.”</a:t>
            </a:r>
            <a:endParaRPr lang="en-GB" sz="3200" dirty="0">
              <a:solidFill>
                <a:srgbClr val="5B1E45"/>
              </a:solidFill>
              <a:latin typeface="+mj-lt"/>
            </a:endParaRPr>
          </a:p>
        </p:txBody>
      </p:sp>
    </p:spTree>
    <p:extLst>
      <p:ext uri="{BB962C8B-B14F-4D97-AF65-F5344CB8AC3E}">
        <p14:creationId xmlns:p14="http://schemas.microsoft.com/office/powerpoint/2010/main" val="3378391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952957-7768-4E31-A4B1-33F7F3A63D49}"/>
              </a:ext>
            </a:extLst>
          </p:cNvPr>
          <p:cNvSpPr txBox="1"/>
          <p:nvPr/>
        </p:nvSpPr>
        <p:spPr>
          <a:xfrm>
            <a:off x="822960" y="624840"/>
            <a:ext cx="4640580" cy="1077218"/>
          </a:xfrm>
          <a:prstGeom prst="rect">
            <a:avLst/>
          </a:prstGeom>
          <a:noFill/>
        </p:spPr>
        <p:txBody>
          <a:bodyPr wrap="square" rtlCol="0">
            <a:spAutoFit/>
          </a:bodyPr>
          <a:lstStyle/>
          <a:p>
            <a:r>
              <a:rPr lang="en-GB" sz="3200" dirty="0">
                <a:solidFill>
                  <a:srgbClr val="B10059"/>
                </a:solidFill>
                <a:latin typeface="+mj-lt"/>
              </a:rPr>
              <a:t>What have we learned about our authors?</a:t>
            </a:r>
          </a:p>
        </p:txBody>
      </p:sp>
      <p:sp>
        <p:nvSpPr>
          <p:cNvPr id="5" name="TextBox 4">
            <a:extLst>
              <a:ext uri="{FF2B5EF4-FFF2-40B4-BE49-F238E27FC236}">
                <a16:creationId xmlns:a16="http://schemas.microsoft.com/office/drawing/2014/main" id="{68BF78A5-CCFB-4457-99D6-F77001B9D6A5}"/>
              </a:ext>
            </a:extLst>
          </p:cNvPr>
          <p:cNvSpPr txBox="1"/>
          <p:nvPr/>
        </p:nvSpPr>
        <p:spPr>
          <a:xfrm>
            <a:off x="822960" y="2090918"/>
            <a:ext cx="7658100" cy="4401205"/>
          </a:xfrm>
          <a:prstGeom prst="rect">
            <a:avLst/>
          </a:prstGeom>
          <a:noFill/>
        </p:spPr>
        <p:txBody>
          <a:bodyPr wrap="square" rtlCol="0">
            <a:spAutoFit/>
          </a:bodyPr>
          <a:lstStyle/>
          <a:p>
            <a:pPr marL="285750" indent="-285750">
              <a:buFont typeface="Arial" panose="020B0604020202020204" pitchFamily="34" charset="0"/>
              <a:buChar char="•"/>
            </a:pPr>
            <a:r>
              <a:rPr lang="en-GB" sz="2800" dirty="0">
                <a:solidFill>
                  <a:srgbClr val="5B1E45"/>
                </a:solidFill>
                <a:latin typeface="+mj-lt"/>
              </a:rPr>
              <a:t>About half of our authors use Care Opinion alone when it comes to speaking about their experience</a:t>
            </a:r>
          </a:p>
          <a:p>
            <a:pPr marL="285750" indent="-285750">
              <a:buFont typeface="Arial" panose="020B0604020202020204" pitchFamily="34" charset="0"/>
              <a:buChar char="•"/>
            </a:pPr>
            <a:r>
              <a:rPr lang="en-GB" sz="2800" dirty="0">
                <a:solidFill>
                  <a:srgbClr val="5B1E45"/>
                </a:solidFill>
                <a:latin typeface="+mj-lt"/>
              </a:rPr>
              <a:t>They choose Care Opinion because we are easy to use, public, and not a formal process</a:t>
            </a:r>
          </a:p>
          <a:p>
            <a:pPr marL="285750" indent="-285750">
              <a:buFont typeface="Arial" panose="020B0604020202020204" pitchFamily="34" charset="0"/>
              <a:buChar char="•"/>
            </a:pPr>
            <a:r>
              <a:rPr lang="en-GB" sz="2800" dirty="0">
                <a:solidFill>
                  <a:srgbClr val="5B1E45"/>
                </a:solidFill>
                <a:latin typeface="+mj-lt"/>
              </a:rPr>
              <a:t>They use Care Opinion to make a connection with organisations, not only to give feedback</a:t>
            </a:r>
          </a:p>
          <a:p>
            <a:pPr marL="285750" indent="-285750">
              <a:buFont typeface="Arial" panose="020B0604020202020204" pitchFamily="34" charset="0"/>
              <a:buChar char="•"/>
            </a:pPr>
            <a:r>
              <a:rPr lang="en-GB" sz="2800" dirty="0">
                <a:solidFill>
                  <a:srgbClr val="5B1E45"/>
                </a:solidFill>
                <a:latin typeface="+mj-lt"/>
              </a:rPr>
              <a:t>They want to hear from service managers and staff, not only from patient relations departments</a:t>
            </a:r>
          </a:p>
          <a:p>
            <a:pPr marL="285750" indent="-285750">
              <a:buFont typeface="Arial" panose="020B0604020202020204" pitchFamily="34" charset="0"/>
              <a:buChar char="•"/>
            </a:pPr>
            <a:r>
              <a:rPr lang="en-GB" sz="2800" dirty="0">
                <a:solidFill>
                  <a:srgbClr val="5B1E45"/>
                </a:solidFill>
                <a:latin typeface="+mj-lt"/>
              </a:rPr>
              <a:t>Getting a response makes a large impact, and can make the situation better or worse</a:t>
            </a:r>
          </a:p>
        </p:txBody>
      </p:sp>
    </p:spTree>
    <p:extLst>
      <p:ext uri="{BB962C8B-B14F-4D97-AF65-F5344CB8AC3E}">
        <p14:creationId xmlns:p14="http://schemas.microsoft.com/office/powerpoint/2010/main" val="3333462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Thank you for your time</a:t>
            </a:r>
          </a:p>
        </p:txBody>
      </p:sp>
      <p:sp>
        <p:nvSpPr>
          <p:cNvPr id="3" name="Subtitle 2"/>
          <p:cNvSpPr>
            <a:spLocks noGrp="1"/>
          </p:cNvSpPr>
          <p:nvPr>
            <p:ph type="subTitle" idx="1"/>
          </p:nvPr>
        </p:nvSpPr>
        <p:spPr>
          <a:xfrm>
            <a:off x="1254484" y="3429000"/>
            <a:ext cx="6635032" cy="1655762"/>
          </a:xfrm>
        </p:spPr>
        <p:txBody>
          <a:bodyPr/>
          <a:lstStyle/>
          <a:p>
            <a:r>
              <a:rPr lang="en-GB" dirty="0"/>
              <a:t>If you would like to read the full report please email the team at: info@careopinion.org.uk</a:t>
            </a:r>
          </a:p>
        </p:txBody>
      </p:sp>
    </p:spTree>
    <p:extLst>
      <p:ext uri="{BB962C8B-B14F-4D97-AF65-F5344CB8AC3E}">
        <p14:creationId xmlns:p14="http://schemas.microsoft.com/office/powerpoint/2010/main" val="1183795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952957-7768-4E31-A4B1-33F7F3A63D49}"/>
              </a:ext>
            </a:extLst>
          </p:cNvPr>
          <p:cNvSpPr txBox="1"/>
          <p:nvPr/>
        </p:nvSpPr>
        <p:spPr>
          <a:xfrm>
            <a:off x="822960" y="624840"/>
            <a:ext cx="4640580" cy="1077218"/>
          </a:xfrm>
          <a:prstGeom prst="rect">
            <a:avLst/>
          </a:prstGeom>
          <a:noFill/>
        </p:spPr>
        <p:txBody>
          <a:bodyPr wrap="square" rtlCol="0">
            <a:spAutoFit/>
          </a:bodyPr>
          <a:lstStyle/>
          <a:p>
            <a:r>
              <a:rPr lang="en-GB" sz="3200" dirty="0">
                <a:solidFill>
                  <a:srgbClr val="B10059"/>
                </a:solidFill>
                <a:latin typeface="+mj-lt"/>
              </a:rPr>
              <a:t>How do we know who uses Care Opinion?</a:t>
            </a:r>
          </a:p>
        </p:txBody>
      </p:sp>
      <p:sp>
        <p:nvSpPr>
          <p:cNvPr id="5" name="TextBox 4">
            <a:extLst>
              <a:ext uri="{FF2B5EF4-FFF2-40B4-BE49-F238E27FC236}">
                <a16:creationId xmlns:a16="http://schemas.microsoft.com/office/drawing/2014/main" id="{68BF78A5-CCFB-4457-99D6-F77001B9D6A5}"/>
              </a:ext>
            </a:extLst>
          </p:cNvPr>
          <p:cNvSpPr txBox="1"/>
          <p:nvPr/>
        </p:nvSpPr>
        <p:spPr>
          <a:xfrm>
            <a:off x="822960" y="2090918"/>
            <a:ext cx="7658100" cy="3539430"/>
          </a:xfrm>
          <a:prstGeom prst="rect">
            <a:avLst/>
          </a:prstGeom>
          <a:noFill/>
        </p:spPr>
        <p:txBody>
          <a:bodyPr wrap="square" rtlCol="0">
            <a:spAutoFit/>
          </a:bodyPr>
          <a:lstStyle/>
          <a:p>
            <a:pPr marL="285750" indent="-285750">
              <a:buFont typeface="Arial" panose="020B0604020202020204" pitchFamily="34" charset="0"/>
              <a:buChar char="•"/>
            </a:pPr>
            <a:r>
              <a:rPr lang="en-GB" sz="2800" dirty="0">
                <a:solidFill>
                  <a:srgbClr val="5B1E45"/>
                </a:solidFill>
                <a:latin typeface="+mj-lt"/>
              </a:rPr>
              <a:t>1,673 individual authors were invited to complete our survey</a:t>
            </a:r>
          </a:p>
          <a:p>
            <a:pPr marL="285750" indent="-285750">
              <a:buFont typeface="Arial" panose="020B0604020202020204" pitchFamily="34" charset="0"/>
              <a:buChar char="•"/>
            </a:pPr>
            <a:r>
              <a:rPr lang="en-GB" sz="2800" dirty="0">
                <a:solidFill>
                  <a:srgbClr val="5B1E45"/>
                </a:solidFill>
                <a:latin typeface="+mj-lt"/>
              </a:rPr>
              <a:t>245 authors completed the survey</a:t>
            </a:r>
          </a:p>
          <a:p>
            <a:pPr marL="285750" indent="-285750">
              <a:buFont typeface="Arial" panose="020B0604020202020204" pitchFamily="34" charset="0"/>
              <a:buChar char="•"/>
            </a:pPr>
            <a:r>
              <a:rPr lang="en-GB" sz="2800" dirty="0">
                <a:solidFill>
                  <a:srgbClr val="5B1E45"/>
                </a:solidFill>
                <a:latin typeface="+mj-lt"/>
              </a:rPr>
              <a:t>Authors were invited to categorise their story into different types of feedback</a:t>
            </a:r>
          </a:p>
          <a:p>
            <a:pPr marL="285750" indent="-285750">
              <a:buFont typeface="Arial" panose="020B0604020202020204" pitchFamily="34" charset="0"/>
              <a:buChar char="•"/>
            </a:pPr>
            <a:r>
              <a:rPr lang="en-GB" sz="2800" dirty="0">
                <a:solidFill>
                  <a:srgbClr val="5B1E45"/>
                </a:solidFill>
                <a:latin typeface="+mj-lt"/>
              </a:rPr>
              <a:t>The amount of feedback in each category mirrored the data we have internally about the kinds of feedback given on Care Opinion</a:t>
            </a:r>
          </a:p>
        </p:txBody>
      </p:sp>
    </p:spTree>
    <p:extLst>
      <p:ext uri="{BB962C8B-B14F-4D97-AF65-F5344CB8AC3E}">
        <p14:creationId xmlns:p14="http://schemas.microsoft.com/office/powerpoint/2010/main" val="3508049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DEE7FCA-347F-4743-BE90-ABF84300A86F}"/>
              </a:ext>
            </a:extLst>
          </p:cNvPr>
          <p:cNvSpPr txBox="1"/>
          <p:nvPr/>
        </p:nvSpPr>
        <p:spPr>
          <a:xfrm>
            <a:off x="822960" y="624840"/>
            <a:ext cx="4640580" cy="1077218"/>
          </a:xfrm>
          <a:prstGeom prst="rect">
            <a:avLst/>
          </a:prstGeom>
          <a:noFill/>
        </p:spPr>
        <p:txBody>
          <a:bodyPr wrap="square" rtlCol="0">
            <a:spAutoFit/>
          </a:bodyPr>
          <a:lstStyle/>
          <a:p>
            <a:r>
              <a:rPr lang="en-GB" sz="3200" dirty="0">
                <a:solidFill>
                  <a:srgbClr val="B10059"/>
                </a:solidFill>
                <a:latin typeface="+mj-lt"/>
              </a:rPr>
              <a:t>How did authors describe their feedback?</a:t>
            </a:r>
          </a:p>
        </p:txBody>
      </p:sp>
      <p:graphicFrame>
        <p:nvGraphicFramePr>
          <p:cNvPr id="7" name="Chart 6">
            <a:extLst>
              <a:ext uri="{FF2B5EF4-FFF2-40B4-BE49-F238E27FC236}">
                <a16:creationId xmlns:a16="http://schemas.microsoft.com/office/drawing/2014/main" id="{348E9491-281A-464B-B9DF-D075A3D0AB5B}"/>
              </a:ext>
            </a:extLst>
          </p:cNvPr>
          <p:cNvGraphicFramePr/>
          <p:nvPr>
            <p:extLst>
              <p:ext uri="{D42A27DB-BD31-4B8C-83A1-F6EECF244321}">
                <p14:modId xmlns:p14="http://schemas.microsoft.com/office/powerpoint/2010/main" val="896340529"/>
              </p:ext>
            </p:extLst>
          </p:nvPr>
        </p:nvGraphicFramePr>
        <p:xfrm>
          <a:off x="650017" y="1921565"/>
          <a:ext cx="7843963" cy="49364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6956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DEE7FCA-347F-4743-BE90-ABF84300A86F}"/>
              </a:ext>
            </a:extLst>
          </p:cNvPr>
          <p:cNvSpPr txBox="1"/>
          <p:nvPr/>
        </p:nvSpPr>
        <p:spPr>
          <a:xfrm>
            <a:off x="822960" y="624840"/>
            <a:ext cx="4640580" cy="1077218"/>
          </a:xfrm>
          <a:prstGeom prst="rect">
            <a:avLst/>
          </a:prstGeom>
          <a:noFill/>
        </p:spPr>
        <p:txBody>
          <a:bodyPr wrap="square" rtlCol="0">
            <a:spAutoFit/>
          </a:bodyPr>
          <a:lstStyle/>
          <a:p>
            <a:r>
              <a:rPr lang="en-GB" sz="3200" dirty="0">
                <a:solidFill>
                  <a:srgbClr val="B10059"/>
                </a:solidFill>
                <a:latin typeface="+mj-lt"/>
              </a:rPr>
              <a:t>How did telling their story make authors feel?</a:t>
            </a:r>
          </a:p>
        </p:txBody>
      </p:sp>
      <p:graphicFrame>
        <p:nvGraphicFramePr>
          <p:cNvPr id="5" name="Chart 4">
            <a:extLst>
              <a:ext uri="{FF2B5EF4-FFF2-40B4-BE49-F238E27FC236}">
                <a16:creationId xmlns:a16="http://schemas.microsoft.com/office/drawing/2014/main" id="{DC2DBA96-0B29-48C8-B0E5-101E6E415F85}"/>
              </a:ext>
            </a:extLst>
          </p:cNvPr>
          <p:cNvGraphicFramePr/>
          <p:nvPr>
            <p:extLst>
              <p:ext uri="{D42A27DB-BD31-4B8C-83A1-F6EECF244321}">
                <p14:modId xmlns:p14="http://schemas.microsoft.com/office/powerpoint/2010/main" val="582867876"/>
              </p:ext>
            </p:extLst>
          </p:nvPr>
        </p:nvGraphicFramePr>
        <p:xfrm>
          <a:off x="650018" y="1948069"/>
          <a:ext cx="7843963" cy="49099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338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952957-7768-4E31-A4B1-33F7F3A63D49}"/>
              </a:ext>
            </a:extLst>
          </p:cNvPr>
          <p:cNvSpPr txBox="1"/>
          <p:nvPr/>
        </p:nvSpPr>
        <p:spPr>
          <a:xfrm>
            <a:off x="822960" y="624840"/>
            <a:ext cx="4640580" cy="584775"/>
          </a:xfrm>
          <a:prstGeom prst="rect">
            <a:avLst/>
          </a:prstGeom>
          <a:noFill/>
        </p:spPr>
        <p:txBody>
          <a:bodyPr wrap="square" rtlCol="0">
            <a:spAutoFit/>
          </a:bodyPr>
          <a:lstStyle/>
          <a:p>
            <a:r>
              <a:rPr lang="en-GB" sz="3200" dirty="0">
                <a:solidFill>
                  <a:srgbClr val="B10059"/>
                </a:solidFill>
                <a:latin typeface="+mj-lt"/>
              </a:rPr>
              <a:t>What did we ask authors?</a:t>
            </a:r>
          </a:p>
        </p:txBody>
      </p:sp>
      <p:sp>
        <p:nvSpPr>
          <p:cNvPr id="5" name="TextBox 4">
            <a:extLst>
              <a:ext uri="{FF2B5EF4-FFF2-40B4-BE49-F238E27FC236}">
                <a16:creationId xmlns:a16="http://schemas.microsoft.com/office/drawing/2014/main" id="{68BF78A5-CCFB-4457-99D6-F77001B9D6A5}"/>
              </a:ext>
            </a:extLst>
          </p:cNvPr>
          <p:cNvSpPr txBox="1"/>
          <p:nvPr/>
        </p:nvSpPr>
        <p:spPr>
          <a:xfrm>
            <a:off x="822960" y="1988311"/>
            <a:ext cx="7658100" cy="3108543"/>
          </a:xfrm>
          <a:prstGeom prst="rect">
            <a:avLst/>
          </a:prstGeom>
          <a:noFill/>
        </p:spPr>
        <p:txBody>
          <a:bodyPr wrap="square" rtlCol="0">
            <a:spAutoFit/>
          </a:bodyPr>
          <a:lstStyle/>
          <a:p>
            <a:pPr marL="285750" indent="-285750">
              <a:buFont typeface="Arial" panose="020B0604020202020204" pitchFamily="34" charset="0"/>
              <a:buChar char="•"/>
            </a:pPr>
            <a:r>
              <a:rPr lang="en-GB" sz="2800" dirty="0">
                <a:solidFill>
                  <a:srgbClr val="5B1E45"/>
                </a:solidFill>
                <a:latin typeface="+mj-lt"/>
              </a:rPr>
              <a:t>How did it feel to tell your story?</a:t>
            </a:r>
          </a:p>
          <a:p>
            <a:pPr marL="285750" indent="-285750">
              <a:buFont typeface="Arial" panose="020B0604020202020204" pitchFamily="34" charset="0"/>
              <a:buChar char="•"/>
            </a:pPr>
            <a:r>
              <a:rPr lang="en-GB" sz="2800" dirty="0">
                <a:solidFill>
                  <a:srgbClr val="5B1E45"/>
                </a:solidFill>
                <a:latin typeface="+mj-lt"/>
              </a:rPr>
              <a:t>Who did you want to read it?</a:t>
            </a:r>
          </a:p>
          <a:p>
            <a:pPr marL="285750" indent="-285750">
              <a:buFont typeface="Arial" panose="020B0604020202020204" pitchFamily="34" charset="0"/>
              <a:buChar char="•"/>
            </a:pPr>
            <a:r>
              <a:rPr lang="en-GB" sz="2800" dirty="0">
                <a:solidFill>
                  <a:srgbClr val="5B1E45"/>
                </a:solidFill>
                <a:latin typeface="+mj-lt"/>
              </a:rPr>
              <a:t>Who did you want to respond?</a:t>
            </a:r>
          </a:p>
          <a:p>
            <a:pPr marL="285750" indent="-285750">
              <a:buFont typeface="Arial" panose="020B0604020202020204" pitchFamily="34" charset="0"/>
              <a:buChar char="•"/>
            </a:pPr>
            <a:r>
              <a:rPr lang="en-GB" sz="2800" dirty="0">
                <a:solidFill>
                  <a:srgbClr val="5B1E45"/>
                </a:solidFill>
                <a:latin typeface="+mj-lt"/>
              </a:rPr>
              <a:t>How did the response make you feel?</a:t>
            </a:r>
          </a:p>
          <a:p>
            <a:pPr marL="285750" indent="-285750">
              <a:buFont typeface="Arial" panose="020B0604020202020204" pitchFamily="34" charset="0"/>
              <a:buChar char="•"/>
            </a:pPr>
            <a:r>
              <a:rPr lang="en-GB" sz="2800" dirty="0">
                <a:solidFill>
                  <a:srgbClr val="5B1E45"/>
                </a:solidFill>
                <a:latin typeface="+mj-lt"/>
              </a:rPr>
              <a:t>Why did you choose to use Care Opinion?</a:t>
            </a:r>
          </a:p>
          <a:p>
            <a:pPr marL="285750" indent="-285750">
              <a:buFont typeface="Arial" panose="020B0604020202020204" pitchFamily="34" charset="0"/>
              <a:buChar char="•"/>
            </a:pPr>
            <a:r>
              <a:rPr lang="en-GB" sz="2800" dirty="0">
                <a:solidFill>
                  <a:srgbClr val="5B1E45"/>
                </a:solidFill>
                <a:latin typeface="+mj-lt"/>
              </a:rPr>
              <a:t>How did you find out about Care Opinion?</a:t>
            </a:r>
          </a:p>
          <a:p>
            <a:pPr marL="285750" indent="-285750">
              <a:buFont typeface="Arial" panose="020B0604020202020204" pitchFamily="34" charset="0"/>
              <a:buChar char="•"/>
            </a:pPr>
            <a:r>
              <a:rPr lang="en-GB" sz="2800" dirty="0">
                <a:solidFill>
                  <a:srgbClr val="5B1E45"/>
                </a:solidFill>
                <a:latin typeface="+mj-lt"/>
              </a:rPr>
              <a:t>Is there anything else you would like to tell us?</a:t>
            </a:r>
          </a:p>
        </p:txBody>
      </p:sp>
      <p:sp>
        <p:nvSpPr>
          <p:cNvPr id="6" name="TextBox 5">
            <a:extLst>
              <a:ext uri="{FF2B5EF4-FFF2-40B4-BE49-F238E27FC236}">
                <a16:creationId xmlns:a16="http://schemas.microsoft.com/office/drawing/2014/main" id="{C09158AB-1438-4AE1-A805-AEE8D13051A7}"/>
              </a:ext>
            </a:extLst>
          </p:cNvPr>
          <p:cNvSpPr txBox="1"/>
          <p:nvPr/>
        </p:nvSpPr>
        <p:spPr>
          <a:xfrm>
            <a:off x="689897" y="5875550"/>
            <a:ext cx="7924225" cy="461665"/>
          </a:xfrm>
          <a:prstGeom prst="rect">
            <a:avLst/>
          </a:prstGeom>
          <a:noFill/>
        </p:spPr>
        <p:txBody>
          <a:bodyPr wrap="square" rtlCol="0">
            <a:spAutoFit/>
          </a:bodyPr>
          <a:lstStyle/>
          <a:p>
            <a:pPr algn="ctr"/>
            <a:r>
              <a:rPr lang="en-GB" sz="2400" dirty="0">
                <a:solidFill>
                  <a:srgbClr val="B10059"/>
                </a:solidFill>
                <a:latin typeface="+mj-lt"/>
              </a:rPr>
              <a:t>To read the full report please contact our team</a:t>
            </a:r>
          </a:p>
        </p:txBody>
      </p:sp>
    </p:spTree>
    <p:extLst>
      <p:ext uri="{BB962C8B-B14F-4D97-AF65-F5344CB8AC3E}">
        <p14:creationId xmlns:p14="http://schemas.microsoft.com/office/powerpoint/2010/main" val="2650889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952957-7768-4E31-A4B1-33F7F3A63D49}"/>
              </a:ext>
            </a:extLst>
          </p:cNvPr>
          <p:cNvSpPr txBox="1"/>
          <p:nvPr/>
        </p:nvSpPr>
        <p:spPr>
          <a:xfrm>
            <a:off x="2251710" y="753228"/>
            <a:ext cx="4640580" cy="584775"/>
          </a:xfrm>
          <a:prstGeom prst="rect">
            <a:avLst/>
          </a:prstGeom>
          <a:noFill/>
        </p:spPr>
        <p:txBody>
          <a:bodyPr wrap="square" rtlCol="0">
            <a:spAutoFit/>
          </a:bodyPr>
          <a:lstStyle/>
          <a:p>
            <a:r>
              <a:rPr lang="en-GB" sz="3200" dirty="0">
                <a:solidFill>
                  <a:srgbClr val="B10059"/>
                </a:solidFill>
                <a:latin typeface="+mj-lt"/>
              </a:rPr>
              <a:t>Only Praise</a:t>
            </a:r>
          </a:p>
        </p:txBody>
      </p:sp>
      <p:sp>
        <p:nvSpPr>
          <p:cNvPr id="5" name="TextBox 4">
            <a:extLst>
              <a:ext uri="{FF2B5EF4-FFF2-40B4-BE49-F238E27FC236}">
                <a16:creationId xmlns:a16="http://schemas.microsoft.com/office/drawing/2014/main" id="{68BF78A5-CCFB-4457-99D6-F77001B9D6A5}"/>
              </a:ext>
            </a:extLst>
          </p:cNvPr>
          <p:cNvSpPr txBox="1"/>
          <p:nvPr/>
        </p:nvSpPr>
        <p:spPr>
          <a:xfrm>
            <a:off x="822960" y="2090918"/>
            <a:ext cx="7658100" cy="3970318"/>
          </a:xfrm>
          <a:prstGeom prst="rect">
            <a:avLst/>
          </a:prstGeom>
          <a:noFill/>
        </p:spPr>
        <p:txBody>
          <a:bodyPr wrap="square" rtlCol="0">
            <a:spAutoFit/>
          </a:bodyPr>
          <a:lstStyle/>
          <a:p>
            <a:pPr marL="285750" indent="-285750">
              <a:buFont typeface="Arial" panose="020B0604020202020204" pitchFamily="34" charset="0"/>
              <a:buChar char="•"/>
            </a:pPr>
            <a:r>
              <a:rPr lang="en-GB" sz="2800" dirty="0">
                <a:solidFill>
                  <a:srgbClr val="5B1E45"/>
                </a:solidFill>
                <a:latin typeface="+mj-lt"/>
              </a:rPr>
              <a:t>Feel better for telling their story</a:t>
            </a:r>
          </a:p>
          <a:p>
            <a:pPr marL="285750" indent="-285750">
              <a:buFont typeface="Arial" panose="020B0604020202020204" pitchFamily="34" charset="0"/>
              <a:buChar char="•"/>
            </a:pPr>
            <a:r>
              <a:rPr lang="en-GB" sz="2800" dirty="0">
                <a:solidFill>
                  <a:srgbClr val="5B1E45"/>
                </a:solidFill>
                <a:latin typeface="+mj-lt"/>
              </a:rPr>
              <a:t>Want staff, managers, and the public to hear it</a:t>
            </a:r>
          </a:p>
          <a:p>
            <a:pPr marL="285750" indent="-285750">
              <a:buFont typeface="Arial" panose="020B0604020202020204" pitchFamily="34" charset="0"/>
              <a:buChar char="•"/>
            </a:pPr>
            <a:r>
              <a:rPr lang="en-GB" sz="2800" dirty="0">
                <a:solidFill>
                  <a:srgbClr val="5B1E45"/>
                </a:solidFill>
                <a:latin typeface="+mj-lt"/>
              </a:rPr>
              <a:t>Least likely group to want a response</a:t>
            </a:r>
          </a:p>
          <a:p>
            <a:pPr marL="285750" indent="-285750">
              <a:buFont typeface="Arial" panose="020B0604020202020204" pitchFamily="34" charset="0"/>
              <a:buChar char="•"/>
            </a:pPr>
            <a:r>
              <a:rPr lang="en-GB" sz="2800" dirty="0">
                <a:solidFill>
                  <a:srgbClr val="5B1E45"/>
                </a:solidFill>
                <a:latin typeface="+mj-lt"/>
              </a:rPr>
              <a:t>Want a response from service managers</a:t>
            </a:r>
          </a:p>
          <a:p>
            <a:pPr marL="285750" indent="-285750">
              <a:buFont typeface="Arial" panose="020B0604020202020204" pitchFamily="34" charset="0"/>
              <a:buChar char="•"/>
            </a:pPr>
            <a:r>
              <a:rPr lang="en-GB" sz="2800" dirty="0">
                <a:solidFill>
                  <a:srgbClr val="5B1E45"/>
                </a:solidFill>
                <a:latin typeface="+mj-lt"/>
              </a:rPr>
              <a:t>Responses make them feel even happier</a:t>
            </a:r>
          </a:p>
          <a:p>
            <a:pPr marL="285750" indent="-285750">
              <a:buFont typeface="Arial" panose="020B0604020202020204" pitchFamily="34" charset="0"/>
              <a:buChar char="•"/>
            </a:pPr>
            <a:r>
              <a:rPr lang="en-GB" sz="2800" dirty="0">
                <a:solidFill>
                  <a:srgbClr val="5B1E45"/>
                </a:solidFill>
                <a:latin typeface="+mj-lt"/>
              </a:rPr>
              <a:t>Want to protect and defend services</a:t>
            </a:r>
          </a:p>
          <a:p>
            <a:pPr marL="285750" indent="-285750">
              <a:buFont typeface="Arial" panose="020B0604020202020204" pitchFamily="34" charset="0"/>
              <a:buChar char="•"/>
            </a:pPr>
            <a:r>
              <a:rPr lang="en-GB" sz="2800" dirty="0">
                <a:solidFill>
                  <a:srgbClr val="5B1E45"/>
                </a:solidFill>
                <a:latin typeface="+mj-lt"/>
              </a:rPr>
              <a:t>50% don’t give feedback any other way</a:t>
            </a:r>
          </a:p>
          <a:p>
            <a:pPr marL="285750" indent="-285750">
              <a:buFont typeface="Arial" panose="020B0604020202020204" pitchFamily="34" charset="0"/>
              <a:buChar char="•"/>
            </a:pPr>
            <a:r>
              <a:rPr lang="en-GB" sz="2800" dirty="0">
                <a:solidFill>
                  <a:srgbClr val="5B1E45"/>
                </a:solidFill>
                <a:latin typeface="+mj-lt"/>
              </a:rPr>
              <a:t>Most likely group to be told about us by staff</a:t>
            </a:r>
          </a:p>
          <a:p>
            <a:pPr marL="285750" indent="-285750">
              <a:buFont typeface="Arial" panose="020B0604020202020204" pitchFamily="34" charset="0"/>
              <a:buChar char="•"/>
            </a:pPr>
            <a:r>
              <a:rPr lang="en-GB" sz="2800" dirty="0">
                <a:solidFill>
                  <a:srgbClr val="5B1E45"/>
                </a:solidFill>
                <a:latin typeface="+mj-lt"/>
              </a:rPr>
              <a:t>Use us because we are easy and staff get the story</a:t>
            </a:r>
          </a:p>
        </p:txBody>
      </p:sp>
      <p:pic>
        <p:nvPicPr>
          <p:cNvPr id="3" name="Graphic 2" descr="Grinning Face with No Fill">
            <a:extLst>
              <a:ext uri="{FF2B5EF4-FFF2-40B4-BE49-F238E27FC236}">
                <a16:creationId xmlns:a16="http://schemas.microsoft.com/office/drawing/2014/main" id="{FF3EFD2D-8775-40B9-9263-4AFE2C9DE2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960" y="316684"/>
            <a:ext cx="1457865" cy="1457865"/>
          </a:xfrm>
          <a:prstGeom prst="rect">
            <a:avLst/>
          </a:prstGeom>
        </p:spPr>
      </p:pic>
    </p:spTree>
    <p:extLst>
      <p:ext uri="{BB962C8B-B14F-4D97-AF65-F5344CB8AC3E}">
        <p14:creationId xmlns:p14="http://schemas.microsoft.com/office/powerpoint/2010/main" val="3493600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952957-7768-4E31-A4B1-33F7F3A63D49}"/>
              </a:ext>
            </a:extLst>
          </p:cNvPr>
          <p:cNvSpPr txBox="1"/>
          <p:nvPr/>
        </p:nvSpPr>
        <p:spPr>
          <a:xfrm>
            <a:off x="2251710" y="753228"/>
            <a:ext cx="4640580" cy="584775"/>
          </a:xfrm>
          <a:prstGeom prst="rect">
            <a:avLst/>
          </a:prstGeom>
          <a:noFill/>
        </p:spPr>
        <p:txBody>
          <a:bodyPr wrap="square" rtlCol="0">
            <a:spAutoFit/>
          </a:bodyPr>
          <a:lstStyle/>
          <a:p>
            <a:r>
              <a:rPr lang="en-GB" sz="3200" dirty="0">
                <a:solidFill>
                  <a:srgbClr val="B10059"/>
                </a:solidFill>
                <a:latin typeface="+mj-lt"/>
              </a:rPr>
              <a:t>Only Praise</a:t>
            </a:r>
          </a:p>
        </p:txBody>
      </p:sp>
      <p:sp>
        <p:nvSpPr>
          <p:cNvPr id="5" name="TextBox 4">
            <a:extLst>
              <a:ext uri="{FF2B5EF4-FFF2-40B4-BE49-F238E27FC236}">
                <a16:creationId xmlns:a16="http://schemas.microsoft.com/office/drawing/2014/main" id="{68BF78A5-CCFB-4457-99D6-F77001B9D6A5}"/>
              </a:ext>
            </a:extLst>
          </p:cNvPr>
          <p:cNvSpPr txBox="1"/>
          <p:nvPr/>
        </p:nvSpPr>
        <p:spPr>
          <a:xfrm>
            <a:off x="822960" y="2090918"/>
            <a:ext cx="7658100" cy="4031873"/>
          </a:xfrm>
          <a:prstGeom prst="rect">
            <a:avLst/>
          </a:prstGeom>
          <a:noFill/>
        </p:spPr>
        <p:txBody>
          <a:bodyPr wrap="square" rtlCol="0">
            <a:spAutoFit/>
          </a:bodyPr>
          <a:lstStyle/>
          <a:p>
            <a:r>
              <a:rPr lang="en-GB" sz="3200" i="1" dirty="0">
                <a:solidFill>
                  <a:srgbClr val="5B1E45"/>
                </a:solidFill>
                <a:latin typeface="+mj-lt"/>
              </a:rPr>
              <a:t>“I really wanted to get through to other members of the public because I was quite wary going into hospital as I had never been there for 40 years and felt a little vulnerable, also because my stay was so pleasant, and all my fears were dispelled, and I really wanted the public to know what a fantastic job the staff were doing.”</a:t>
            </a:r>
            <a:endParaRPr lang="en-GB" sz="3200" dirty="0">
              <a:solidFill>
                <a:srgbClr val="5B1E45"/>
              </a:solidFill>
              <a:latin typeface="+mj-lt"/>
            </a:endParaRPr>
          </a:p>
        </p:txBody>
      </p:sp>
      <p:pic>
        <p:nvPicPr>
          <p:cNvPr id="3" name="Graphic 2" descr="Grinning Face with No Fill">
            <a:extLst>
              <a:ext uri="{FF2B5EF4-FFF2-40B4-BE49-F238E27FC236}">
                <a16:creationId xmlns:a16="http://schemas.microsoft.com/office/drawing/2014/main" id="{FF3EFD2D-8775-40B9-9263-4AFE2C9DE2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960" y="316684"/>
            <a:ext cx="1457865" cy="1457865"/>
          </a:xfrm>
          <a:prstGeom prst="rect">
            <a:avLst/>
          </a:prstGeom>
        </p:spPr>
      </p:pic>
    </p:spTree>
    <p:extLst>
      <p:ext uri="{BB962C8B-B14F-4D97-AF65-F5344CB8AC3E}">
        <p14:creationId xmlns:p14="http://schemas.microsoft.com/office/powerpoint/2010/main" val="1168495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952957-7768-4E31-A4B1-33F7F3A63D49}"/>
              </a:ext>
            </a:extLst>
          </p:cNvPr>
          <p:cNvSpPr txBox="1"/>
          <p:nvPr/>
        </p:nvSpPr>
        <p:spPr>
          <a:xfrm>
            <a:off x="2251710" y="753228"/>
            <a:ext cx="4640580" cy="584775"/>
          </a:xfrm>
          <a:prstGeom prst="rect">
            <a:avLst/>
          </a:prstGeom>
          <a:noFill/>
        </p:spPr>
        <p:txBody>
          <a:bodyPr wrap="square" rtlCol="0">
            <a:spAutoFit/>
          </a:bodyPr>
          <a:lstStyle/>
          <a:p>
            <a:r>
              <a:rPr lang="en-GB" sz="3200" dirty="0">
                <a:solidFill>
                  <a:srgbClr val="B10059"/>
                </a:solidFill>
                <a:latin typeface="+mj-lt"/>
              </a:rPr>
              <a:t>Mostly Praise</a:t>
            </a:r>
          </a:p>
        </p:txBody>
      </p:sp>
      <p:sp>
        <p:nvSpPr>
          <p:cNvPr id="5" name="TextBox 4">
            <a:extLst>
              <a:ext uri="{FF2B5EF4-FFF2-40B4-BE49-F238E27FC236}">
                <a16:creationId xmlns:a16="http://schemas.microsoft.com/office/drawing/2014/main" id="{68BF78A5-CCFB-4457-99D6-F77001B9D6A5}"/>
              </a:ext>
            </a:extLst>
          </p:cNvPr>
          <p:cNvSpPr txBox="1"/>
          <p:nvPr/>
        </p:nvSpPr>
        <p:spPr>
          <a:xfrm>
            <a:off x="822960" y="2090918"/>
            <a:ext cx="7658100" cy="3970318"/>
          </a:xfrm>
          <a:prstGeom prst="rect">
            <a:avLst/>
          </a:prstGeom>
          <a:noFill/>
        </p:spPr>
        <p:txBody>
          <a:bodyPr wrap="square" rtlCol="0">
            <a:spAutoFit/>
          </a:bodyPr>
          <a:lstStyle/>
          <a:p>
            <a:r>
              <a:rPr lang="en-GB" sz="2800" dirty="0">
                <a:solidFill>
                  <a:srgbClr val="5B1E45"/>
                </a:solidFill>
                <a:latin typeface="+mj-lt"/>
              </a:rPr>
              <a:t>Just like ‘Only Praise’ except…</a:t>
            </a:r>
          </a:p>
          <a:p>
            <a:pPr marL="285750" indent="-285750">
              <a:buFont typeface="Arial" panose="020B0604020202020204" pitchFamily="34" charset="0"/>
              <a:buChar char="•"/>
            </a:pPr>
            <a:r>
              <a:rPr lang="en-GB" sz="2800" dirty="0">
                <a:solidFill>
                  <a:srgbClr val="5B1E45"/>
                </a:solidFill>
                <a:latin typeface="+mj-lt"/>
              </a:rPr>
              <a:t>Responses are more important</a:t>
            </a:r>
          </a:p>
          <a:p>
            <a:pPr marL="285750" indent="-285750">
              <a:buFont typeface="Arial" panose="020B0604020202020204" pitchFamily="34" charset="0"/>
              <a:buChar char="•"/>
            </a:pPr>
            <a:r>
              <a:rPr lang="en-GB" sz="2800" dirty="0">
                <a:solidFill>
                  <a:srgbClr val="5B1E45"/>
                </a:solidFill>
                <a:latin typeface="+mj-lt"/>
              </a:rPr>
              <a:t>Want a response from staff more than managers because they think staff can learn from their story</a:t>
            </a:r>
          </a:p>
          <a:p>
            <a:pPr marL="285750" indent="-285750">
              <a:buFont typeface="Arial" panose="020B0604020202020204" pitchFamily="34" charset="0"/>
              <a:buChar char="•"/>
            </a:pPr>
            <a:r>
              <a:rPr lang="en-GB" sz="2800" dirty="0">
                <a:solidFill>
                  <a:srgbClr val="5B1E45"/>
                </a:solidFill>
                <a:latin typeface="+mj-lt"/>
              </a:rPr>
              <a:t>Responses make them feel only a little happier</a:t>
            </a:r>
          </a:p>
          <a:p>
            <a:pPr marL="285750" indent="-285750">
              <a:buFont typeface="Arial" panose="020B0604020202020204" pitchFamily="34" charset="0"/>
              <a:buChar char="•"/>
            </a:pPr>
            <a:r>
              <a:rPr lang="en-GB" sz="2800" dirty="0">
                <a:solidFill>
                  <a:srgbClr val="5B1E45"/>
                </a:solidFill>
                <a:latin typeface="+mj-lt"/>
              </a:rPr>
              <a:t>Most likely group to be told about us by staff</a:t>
            </a:r>
          </a:p>
          <a:p>
            <a:pPr marL="285750" indent="-285750">
              <a:buFont typeface="Arial" panose="020B0604020202020204" pitchFamily="34" charset="0"/>
              <a:buChar char="•"/>
            </a:pPr>
            <a:r>
              <a:rPr lang="en-GB" sz="2800" dirty="0">
                <a:solidFill>
                  <a:srgbClr val="5B1E45"/>
                </a:solidFill>
                <a:latin typeface="+mj-lt"/>
              </a:rPr>
              <a:t>They use Care Opinion because they don’t want their praise to get lost in a complaint about a small thing</a:t>
            </a:r>
          </a:p>
        </p:txBody>
      </p:sp>
      <p:pic>
        <p:nvPicPr>
          <p:cNvPr id="7" name="Graphic 6" descr="Smiling Face with No Fill">
            <a:extLst>
              <a:ext uri="{FF2B5EF4-FFF2-40B4-BE49-F238E27FC236}">
                <a16:creationId xmlns:a16="http://schemas.microsoft.com/office/drawing/2014/main" id="{EBEB369A-6008-434E-B577-F3A72FA615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960" y="316684"/>
            <a:ext cx="1457865" cy="1457865"/>
          </a:xfrm>
          <a:prstGeom prst="rect">
            <a:avLst/>
          </a:prstGeom>
        </p:spPr>
      </p:pic>
    </p:spTree>
    <p:extLst>
      <p:ext uri="{BB962C8B-B14F-4D97-AF65-F5344CB8AC3E}">
        <p14:creationId xmlns:p14="http://schemas.microsoft.com/office/powerpoint/2010/main" val="2328509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952957-7768-4E31-A4B1-33F7F3A63D49}"/>
              </a:ext>
            </a:extLst>
          </p:cNvPr>
          <p:cNvSpPr txBox="1"/>
          <p:nvPr/>
        </p:nvSpPr>
        <p:spPr>
          <a:xfrm>
            <a:off x="2251710" y="753228"/>
            <a:ext cx="4640580" cy="584775"/>
          </a:xfrm>
          <a:prstGeom prst="rect">
            <a:avLst/>
          </a:prstGeom>
          <a:noFill/>
        </p:spPr>
        <p:txBody>
          <a:bodyPr wrap="square" rtlCol="0">
            <a:spAutoFit/>
          </a:bodyPr>
          <a:lstStyle/>
          <a:p>
            <a:r>
              <a:rPr lang="en-GB" sz="3200" dirty="0">
                <a:solidFill>
                  <a:srgbClr val="B10059"/>
                </a:solidFill>
                <a:latin typeface="+mj-lt"/>
              </a:rPr>
              <a:t>Mostly Praise</a:t>
            </a:r>
          </a:p>
        </p:txBody>
      </p:sp>
      <p:sp>
        <p:nvSpPr>
          <p:cNvPr id="5" name="TextBox 4">
            <a:extLst>
              <a:ext uri="{FF2B5EF4-FFF2-40B4-BE49-F238E27FC236}">
                <a16:creationId xmlns:a16="http://schemas.microsoft.com/office/drawing/2014/main" id="{68BF78A5-CCFB-4457-99D6-F77001B9D6A5}"/>
              </a:ext>
            </a:extLst>
          </p:cNvPr>
          <p:cNvSpPr txBox="1"/>
          <p:nvPr/>
        </p:nvSpPr>
        <p:spPr>
          <a:xfrm>
            <a:off x="822960" y="2644170"/>
            <a:ext cx="7658100" cy="1569660"/>
          </a:xfrm>
          <a:prstGeom prst="rect">
            <a:avLst/>
          </a:prstGeom>
          <a:noFill/>
        </p:spPr>
        <p:txBody>
          <a:bodyPr wrap="square" rtlCol="0">
            <a:spAutoFit/>
          </a:bodyPr>
          <a:lstStyle/>
          <a:p>
            <a:r>
              <a:rPr lang="en-GB" sz="3200" i="1" dirty="0">
                <a:solidFill>
                  <a:srgbClr val="5B1E45"/>
                </a:solidFill>
                <a:latin typeface="+mj-lt"/>
              </a:rPr>
              <a:t>“My story was not a complaint, it was a compliment to staff and a wee bit of advice to other patients.”</a:t>
            </a:r>
            <a:endParaRPr lang="en-GB" sz="3200" dirty="0">
              <a:solidFill>
                <a:srgbClr val="5B1E45"/>
              </a:solidFill>
              <a:latin typeface="+mj-lt"/>
            </a:endParaRPr>
          </a:p>
        </p:txBody>
      </p:sp>
      <p:pic>
        <p:nvPicPr>
          <p:cNvPr id="7" name="Graphic 6" descr="Smiling Face with No Fill">
            <a:extLst>
              <a:ext uri="{FF2B5EF4-FFF2-40B4-BE49-F238E27FC236}">
                <a16:creationId xmlns:a16="http://schemas.microsoft.com/office/drawing/2014/main" id="{EBEB369A-6008-434E-B577-F3A72FA615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960" y="316682"/>
            <a:ext cx="1457865" cy="1457865"/>
          </a:xfrm>
          <a:prstGeom prst="rect">
            <a:avLst/>
          </a:prstGeom>
        </p:spPr>
      </p:pic>
    </p:spTree>
    <p:extLst>
      <p:ext uri="{BB962C8B-B14F-4D97-AF65-F5344CB8AC3E}">
        <p14:creationId xmlns:p14="http://schemas.microsoft.com/office/powerpoint/2010/main" val="5285885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571</TotalTime>
  <Words>950</Words>
  <Application>Microsoft Office PowerPoint</Application>
  <PresentationFormat>On-screen Show (4:3)</PresentationFormat>
  <Paragraphs>74</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 Light</vt:lpstr>
      <vt:lpstr>Arial</vt:lpstr>
      <vt:lpstr>Calibri</vt:lpstr>
      <vt:lpstr>Office Theme</vt:lpstr>
      <vt:lpstr>Who uses Care Opinion and Why?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 Coutts</dc:creator>
  <cp:lastModifiedBy>Patient Opinion</cp:lastModifiedBy>
  <cp:revision>26</cp:revision>
  <dcterms:created xsi:type="dcterms:W3CDTF">2017-03-16T11:24:20Z</dcterms:created>
  <dcterms:modified xsi:type="dcterms:W3CDTF">2018-07-05T13:08:29Z</dcterms:modified>
</cp:coreProperties>
</file>